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96" r:id="rId2"/>
    <p:sldId id="739" r:id="rId3"/>
    <p:sldId id="738" r:id="rId4"/>
    <p:sldId id="715" r:id="rId5"/>
    <p:sldId id="703" r:id="rId6"/>
    <p:sldId id="704" r:id="rId7"/>
    <p:sldId id="721" r:id="rId8"/>
    <p:sldId id="706" r:id="rId9"/>
    <p:sldId id="718" r:id="rId10"/>
    <p:sldId id="719" r:id="rId11"/>
    <p:sldId id="733" r:id="rId12"/>
    <p:sldId id="729" r:id="rId13"/>
    <p:sldId id="730" r:id="rId14"/>
    <p:sldId id="731" r:id="rId15"/>
    <p:sldId id="732" r:id="rId16"/>
    <p:sldId id="709" r:id="rId17"/>
    <p:sldId id="707" r:id="rId18"/>
    <p:sldId id="708" r:id="rId19"/>
    <p:sldId id="740" r:id="rId20"/>
    <p:sldId id="710" r:id="rId21"/>
    <p:sldId id="711" r:id="rId22"/>
    <p:sldId id="712" r:id="rId23"/>
    <p:sldId id="713" r:id="rId24"/>
    <p:sldId id="714" r:id="rId25"/>
    <p:sldId id="717" r:id="rId26"/>
    <p:sldId id="623" r:id="rId27"/>
    <p:sldId id="625" r:id="rId28"/>
    <p:sldId id="624" r:id="rId29"/>
    <p:sldId id="656" r:id="rId30"/>
    <p:sldId id="659" r:id="rId31"/>
    <p:sldId id="660" r:id="rId32"/>
    <p:sldId id="670" r:id="rId33"/>
    <p:sldId id="669" r:id="rId34"/>
    <p:sldId id="636" r:id="rId35"/>
    <p:sldId id="637" r:id="rId36"/>
    <p:sldId id="725" r:id="rId37"/>
    <p:sldId id="724" r:id="rId38"/>
    <p:sldId id="737" r:id="rId39"/>
    <p:sldId id="641" r:id="rId4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FF0000"/>
    <a:srgbClr val="0066CC"/>
    <a:srgbClr val="FFFF66"/>
    <a:srgbClr val="EAEAEA"/>
    <a:srgbClr val="3366CC"/>
    <a:srgbClr val="CC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98887" autoAdjust="0"/>
  </p:normalViewPr>
  <p:slideViewPr>
    <p:cSldViewPr>
      <p:cViewPr varScale="1">
        <p:scale>
          <a:sx n="66" d="100"/>
          <a:sy n="66" d="100"/>
        </p:scale>
        <p:origin x="-136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0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7.3819621582498593E-2"/>
          <c:y val="0.16629513237585999"/>
          <c:w val="0.89103127249313097"/>
          <c:h val="0.6249984446497584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SIGMOD + VLDB + ICDE</c:v>
                </c:pt>
              </c:strCache>
            </c:strRef>
          </c:tx>
          <c:spPr>
            <a:solidFill>
              <a:srgbClr val="0066CC"/>
            </a:solidFill>
          </c:spPr>
          <c:cat>
            <c:numRef>
              <c:f>Sheet1!$A$2:$A$14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  <c:pt idx="6">
                  <c:v>8</c:v>
                </c:pt>
                <c:pt idx="7">
                  <c:v>11</c:v>
                </c:pt>
                <c:pt idx="8">
                  <c:v>25</c:v>
                </c:pt>
                <c:pt idx="9">
                  <c:v>17</c:v>
                </c:pt>
                <c:pt idx="10">
                  <c:v>27</c:v>
                </c:pt>
                <c:pt idx="11">
                  <c:v>32</c:v>
                </c:pt>
                <c:pt idx="12">
                  <c:v>34</c:v>
                </c:pt>
              </c:numCache>
            </c:numRef>
          </c:val>
        </c:ser>
        <c:axId val="100012800"/>
        <c:axId val="100014336"/>
      </c:barChart>
      <c:catAx>
        <c:axId val="100012800"/>
        <c:scaling>
          <c:orientation val="minMax"/>
        </c:scaling>
        <c:axPos val="b"/>
        <c:numFmt formatCode="@" sourceLinked="0"/>
        <c:tickLblPos val="nextTo"/>
        <c:txPr>
          <a:bodyPr/>
          <a:lstStyle/>
          <a:p>
            <a:pPr>
              <a:defRPr sz="1000" b="1" baseline="0"/>
            </a:pPr>
            <a:endParaRPr lang="zh-CN"/>
          </a:p>
        </c:txPr>
        <c:crossAx val="100014336"/>
        <c:crosses val="autoZero"/>
        <c:auto val="1"/>
        <c:lblAlgn val="ctr"/>
        <c:lblOffset val="100"/>
      </c:catAx>
      <c:valAx>
        <c:axId val="100014336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b="1"/>
            </a:pPr>
            <a:endParaRPr lang="zh-CN"/>
          </a:p>
        </c:txPr>
        <c:crossAx val="100012800"/>
        <c:crosses val="autoZero"/>
        <c:crossBetween val="between"/>
      </c:valAx>
      <c:spPr>
        <a:noFill/>
        <a:effectLst>
          <a:outerShdw blurRad="50800" dist="50800" dir="5400000" algn="ctr" rotWithShape="0">
            <a:srgbClr val="000099"/>
          </a:outerShdw>
        </a:effectLst>
      </c:spPr>
    </c:plotArea>
    <c:legend>
      <c:legendPos val="r"/>
      <c:legendEntry>
        <c:idx val="0"/>
        <c:txPr>
          <a:bodyPr/>
          <a:lstStyle/>
          <a:p>
            <a:pPr>
              <a:defRPr sz="1200" b="1"/>
            </a:pPr>
            <a:endParaRPr lang="zh-CN"/>
          </a:p>
        </c:txPr>
      </c:legendEntry>
      <c:layout>
        <c:manualLayout>
          <c:xMode val="edge"/>
          <c:yMode val="edge"/>
          <c:x val="0.28224714797771011"/>
          <c:y val="3.9933864186030614E-2"/>
          <c:w val="0.42575016909815688"/>
          <c:h val="8.2922333458009548E-2"/>
        </c:manualLayout>
      </c:layout>
      <c:txPr>
        <a:bodyPr/>
        <a:lstStyle/>
        <a:p>
          <a:pPr>
            <a:defRPr b="1"/>
          </a:pPr>
          <a:endParaRPr lang="zh-CN"/>
        </a:p>
      </c:txPr>
    </c:legend>
    <c:plotVisOnly val="1"/>
    <c:dispBlanksAs val="gap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2013/12/21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1. Query the vertex.name index to find all the vertices in G with the name Alberto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Pepe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 [O(log2n)]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2. Given the vertex returned, get the k friend edges emanating from this vertex. [O(k + x)]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3. Given the k friend edges retrieved, get the k vertices on the heads of those edges. [O(k)]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4. Given these k vertices, get the k name properties of these vertices. [O(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ky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)]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Mark, a driver in the U.S. who wants to go from Irvine to Riverside in California . 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Then the task is to choose the correct route, and whether the route is convenient depends on the requirements and constraints of Mark.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91236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FDD85B-26DF-470B-8621-50FE6CA1612D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一个将个人日常生活中用输入、状态和表现这样的参数，将科学技术引入日常生活中的技术革命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FDD85B-26DF-470B-8621-50FE6CA1612D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 smtClean="0"/>
              <a:t>《</a:t>
            </a:r>
            <a:r>
              <a:rPr lang="zh-CN" altLang="en-US" sz="1200" u="sng" dirty="0" smtClean="0">
                <a:solidFill>
                  <a:srgbClr val="000099"/>
                </a:solidFill>
              </a:rPr>
              <a:t>福布斯</a:t>
            </a:r>
            <a:r>
              <a:rPr lang="en-US" altLang="zh-CN" sz="1200" dirty="0" smtClean="0"/>
              <a:t>》</a:t>
            </a:r>
            <a:r>
              <a:rPr lang="zh-CN" altLang="en-US" sz="1200" dirty="0" smtClean="0"/>
              <a:t>日前评选出十位最年轻的亿万富翁，</a:t>
            </a:r>
            <a:r>
              <a:rPr lang="en-US" altLang="zh-CN" sz="1200" dirty="0" smtClean="0"/>
              <a:t>26</a:t>
            </a:r>
            <a:r>
              <a:rPr lang="zh-CN" altLang="en-US" sz="1200" dirty="0" smtClean="0"/>
              <a:t>岁的马克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扎克伯格以</a:t>
            </a:r>
            <a:r>
              <a:rPr lang="en-US" altLang="zh-CN" sz="1200" dirty="0" smtClean="0"/>
              <a:t>69</a:t>
            </a:r>
            <a:r>
              <a:rPr lang="zh-CN" altLang="en-US" sz="1200" dirty="0" smtClean="0"/>
              <a:t>亿美元的身价排在首位，他也因此成为世界上最年轻的亿万富翁。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1200" b="1" dirty="0" smtClean="0"/>
              <a:t>Yelp</a:t>
            </a:r>
            <a:r>
              <a:rPr lang="zh-CN" altLang="en-US" sz="1200" dirty="0" smtClean="0"/>
              <a:t>躺着中枪，股价大跌</a:t>
            </a:r>
            <a:r>
              <a:rPr lang="en-US" altLang="zh-CN" sz="1200" dirty="0" smtClean="0"/>
              <a:t>7%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1. Query the person.name index to find the row in person table with the name Alberto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Pepe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." [O(log2n)]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2. Given the person row returned by the index, get the identifier for that row.[O(1)]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3. Query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friend.person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a index to find all the rows in friend with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from previous. [O(log2x) : x&lt;&lt;m]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4. Given each of the k rows returned, get the person b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for those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rows. [O(k)]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5. For each k friend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identiers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, query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person.identifier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index for the row with friend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 [O(k 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6. Given the k person rows, get the name value for those rows. [O(k)]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71AACFD-2105-497E-AB4A-0CFD2A4F33AC}" type="datetime1">
              <a:rPr lang="zh-CN" altLang="en-US"/>
              <a:pPr>
                <a:defRPr/>
              </a:pPr>
              <a:t>2013/12/21</a:t>
            </a:fld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11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8.wm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wmf"/><Relationship Id="rId9" Type="http://schemas.openxmlformats.org/officeDocument/2006/relationships/image" Target="../media/image3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engineland.com/interview-andrew-goodman-and-matt-van-wagner-on-keywords-and-search-in-2013-139831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539552" y="4811415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隶书" pitchFamily="49" charset="-122"/>
                <a:ea typeface="隶书" pitchFamily="49" charset="-122"/>
              </a:rPr>
              <a:t>马帅</a:t>
            </a:r>
            <a:r>
              <a:rPr lang="en-US" altLang="zh-CN" sz="3200" b="1" dirty="0" smtClean="0">
                <a:solidFill>
                  <a:srgbClr val="000099"/>
                </a:solidFill>
                <a:latin typeface="隶书" pitchFamily="49" charset="-122"/>
                <a:ea typeface="隶书" pitchFamily="49" charset="-122"/>
              </a:rPr>
              <a:t>    </a:t>
            </a:r>
            <a:r>
              <a:rPr lang="zh-CN" altLang="en-US" sz="3200" b="1" dirty="0" smtClean="0">
                <a:solidFill>
                  <a:srgbClr val="000099"/>
                </a:solidFill>
                <a:latin typeface="隶书" pitchFamily="49" charset="-122"/>
                <a:ea typeface="隶书" pitchFamily="49" charset="-122"/>
              </a:rPr>
              <a:t>计算机学院</a:t>
            </a:r>
            <a:endParaRPr lang="en-US" altLang="zh-CN" sz="3200" b="1" dirty="0" smtClean="0">
              <a:solidFill>
                <a:srgbClr val="000099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30337"/>
            <a:ext cx="8964488" cy="1846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en-US" altLang="zh-CN" sz="4000" b="1" dirty="0" smtClean="0">
                <a:solidFill>
                  <a:srgbClr val="C00000"/>
                </a:solidFill>
                <a:latin typeface="+mj-lt"/>
                <a:ea typeface="黑体" pitchFamily="2" charset="-122"/>
              </a:rPr>
              <a:t>Graph Search in the Big Data Era</a:t>
            </a:r>
            <a:endParaRPr lang="zh-CN" altLang="en-US" sz="4000" b="1" dirty="0">
              <a:solidFill>
                <a:srgbClr val="C00000"/>
              </a:solidFill>
              <a:latin typeface="+mj-lt"/>
              <a:ea typeface="黑体" pitchFamily="2" charset="-122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616696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5610944"/>
            <a:ext cx="4427099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150"/>
            <a:ext cx="8820472" cy="6369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6"/>
          <p:cNvGrpSpPr/>
          <p:nvPr/>
        </p:nvGrpSpPr>
        <p:grpSpPr>
          <a:xfrm>
            <a:off x="2483768" y="3933056"/>
            <a:ext cx="5976664" cy="2232248"/>
            <a:chOff x="2411760" y="3789040"/>
            <a:chExt cx="5976664" cy="2232248"/>
          </a:xfrm>
        </p:grpSpPr>
        <p:sp>
          <p:nvSpPr>
            <p:cNvPr id="4" name="圆角矩形 3"/>
            <p:cNvSpPr/>
            <p:nvPr/>
          </p:nvSpPr>
          <p:spPr>
            <a:xfrm>
              <a:off x="2411760" y="3789040"/>
              <a:ext cx="3960440" cy="2232248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右箭头 4"/>
            <p:cNvSpPr/>
            <p:nvPr/>
          </p:nvSpPr>
          <p:spPr>
            <a:xfrm>
              <a:off x="6372200" y="4581128"/>
              <a:ext cx="504056" cy="36004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流程图: 资料带 5"/>
            <p:cNvSpPr/>
            <p:nvPr/>
          </p:nvSpPr>
          <p:spPr>
            <a:xfrm>
              <a:off x="6876256" y="4365104"/>
              <a:ext cx="1512168" cy="792088"/>
            </a:xfrm>
            <a:prstGeom prst="flowChartPunchedTap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rgbClr val="000099"/>
                  </a:solidFill>
                </a:rPr>
                <a:t>Challenges</a:t>
              </a:r>
              <a:endParaRPr lang="zh-CN" altLang="en-US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95536" y="2636912"/>
            <a:ext cx="8358246" cy="79690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Gartner’s Most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Recent Report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Industries’ Interests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42DB3AC-D2BC-4DB6-9D4C-BA7E8BAEA783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pic>
        <p:nvPicPr>
          <p:cNvPr id="3481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5" y="1268760"/>
            <a:ext cx="840105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3789040"/>
            <a:ext cx="2987824" cy="128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Big Data Techniques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42DB3AC-D2BC-4DB6-9D4C-BA7E8BAEA783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" y="1030560"/>
            <a:ext cx="90297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1414"/>
            <a:ext cx="8532440" cy="796908"/>
          </a:xfrm>
        </p:spPr>
        <p:txBody>
          <a:bodyPr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Big Data Techniques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42DB3AC-D2BC-4DB6-9D4C-BA7E8BAEA783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pic>
        <p:nvPicPr>
          <p:cNvPr id="350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052736"/>
            <a:ext cx="8255645" cy="52486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95536" y="2636912"/>
            <a:ext cx="8358246" cy="79690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Social Networks are Big Graphs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Social Networks are the New Media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pic>
        <p:nvPicPr>
          <p:cNvPr id="9" name="Picture 2" descr="事故现场航拍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268760"/>
            <a:ext cx="5254634" cy="3240360"/>
          </a:xfrm>
          <a:prstGeom prst="rect">
            <a:avLst/>
          </a:prstGeom>
          <a:noFill/>
        </p:spPr>
      </p:pic>
      <p:pic>
        <p:nvPicPr>
          <p:cNvPr id="10" name="Picture 2" descr="http://s14.sinaimg.cn/middle/4caedc7agb8e6b8b13f0d&amp;69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096345" cy="23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 txBox="1">
            <a:spLocks noChangeArrowheads="1"/>
          </p:cNvSpPr>
          <p:nvPr/>
        </p:nvSpPr>
        <p:spPr bwMode="auto">
          <a:xfrm>
            <a:off x="323528" y="5589240"/>
            <a:ext cx="8496944" cy="864096"/>
          </a:xfrm>
          <a:prstGeom prst="rect">
            <a:avLst/>
          </a:prstGeom>
          <a:blipFill dpi="0" rotWithShape="1">
            <a:blip r:embed="rId5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Social networks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are becoming an important way to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get information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in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everyday life</a:t>
            </a:r>
            <a:r>
              <a:rPr lang="zh-CN" altLang="en-US" sz="2000" b="1" dirty="0" smtClean="0">
                <a:ea typeface="黑体" pitchFamily="49" charset="-122"/>
                <a:sym typeface="Wingdings" pitchFamily="2" charset="2"/>
              </a:rPr>
              <a:t>！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16" name="Picture 2" descr="http://img.jrjimg.cn/2011/03/20110318064438521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99592" y="3861048"/>
            <a:ext cx="2296102" cy="1500121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4427984" y="4869160"/>
            <a:ext cx="25202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金庸“被逝世”</a:t>
            </a:r>
            <a:endParaRPr lang="zh-CN" altLang="en-US" sz="2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71414"/>
            <a:ext cx="8640960" cy="79690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+mn-lt"/>
                <a:ea typeface="+mn-ea"/>
              </a:rPr>
              <a:t>Social Networks are “Big Data”</a:t>
            </a:r>
            <a:endParaRPr lang="zh-CN" altLang="en-US" sz="3600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090211"/>
            <a:ext cx="6086450" cy="255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blog-apr-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559195"/>
            <a:ext cx="2438400" cy="1475232"/>
          </a:xfrm>
          <a:prstGeom prst="rect">
            <a:avLst/>
          </a:prstGeom>
        </p:spPr>
      </p:pic>
      <p:grpSp>
        <p:nvGrpSpPr>
          <p:cNvPr id="3" name="组合 11"/>
          <p:cNvGrpSpPr/>
          <p:nvPr/>
        </p:nvGrpSpPr>
        <p:grpSpPr>
          <a:xfrm>
            <a:off x="144016" y="3573016"/>
            <a:ext cx="8820472" cy="3096344"/>
            <a:chOff x="323528" y="3573016"/>
            <a:chExt cx="8820472" cy="3096344"/>
          </a:xfrm>
        </p:grpSpPr>
        <p:sp>
          <p:nvSpPr>
            <p:cNvPr id="6" name="内容占位符 4"/>
            <p:cNvSpPr txBox="1">
              <a:spLocks/>
            </p:cNvSpPr>
            <p:nvPr/>
          </p:nvSpPr>
          <p:spPr bwMode="auto">
            <a:xfrm>
              <a:off x="323528" y="4005064"/>
              <a:ext cx="8820472" cy="266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dirty="0" smtClean="0">
                  <a:solidFill>
                    <a:srgbClr val="FF0000"/>
                  </a:solidFill>
                </a:rPr>
                <a:t>Volume</a:t>
              </a:r>
              <a:r>
                <a:rPr lang="zh-CN" altLang="en-US" sz="2000" dirty="0" smtClean="0"/>
                <a:t>：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users,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2400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photos,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4</a:t>
              </a:r>
              <a:r>
                <a:rPr lang="en-US" altLang="zh-CN" sz="2000" dirty="0" smtClean="0"/>
                <a:t>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/>
                <a:t>page visits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endParaRPr>
            </a:p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Velocity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66CC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： 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66CC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7.9 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new users per second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66CC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, over 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60</a:t>
              </a:r>
              <a:r>
                <a:rPr kumimoji="0" lang="en-US" altLang="zh-CN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 thousands per day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endParaRPr>
            </a:p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kern="0" dirty="0" smtClean="0">
                  <a:solidFill>
                    <a:srgbClr val="FF0000"/>
                  </a:solidFill>
                  <a:latin typeface="Arial Unicode MS" pitchFamily="34" charset="-122"/>
                  <a:ea typeface="+mn-ea"/>
                </a:rPr>
                <a:t>Variety</a:t>
              </a:r>
              <a:r>
                <a:rPr lang="zh-CN" altLang="en-US" sz="2000" kern="0" dirty="0" smtClean="0">
                  <a:latin typeface="Arial Unicode MS" pitchFamily="34" charset="-122"/>
                  <a:ea typeface="+mn-ea"/>
                </a:rPr>
                <a:t>：  </a:t>
              </a:r>
              <a:r>
                <a:rPr lang="en-US" altLang="zh-CN" sz="2000" kern="0" dirty="0" smtClean="0">
                  <a:latin typeface="Arial Unicode MS" pitchFamily="34" charset="-122"/>
                  <a:ea typeface="+mn-ea"/>
                </a:rPr>
                <a:t>text (</a:t>
              </a:r>
              <a:r>
                <a:rPr lang="en-US" altLang="zh-CN" sz="2000" kern="0" dirty="0" err="1" smtClean="0">
                  <a:latin typeface="Arial Unicode MS" pitchFamily="34" charset="-122"/>
                  <a:ea typeface="+mn-ea"/>
                </a:rPr>
                <a:t>weibo</a:t>
              </a:r>
              <a:r>
                <a:rPr lang="en-US" altLang="zh-CN" sz="2000" kern="0" dirty="0" smtClean="0">
                  <a:latin typeface="Arial Unicode MS" pitchFamily="34" charset="-122"/>
                  <a:ea typeface="+mn-ea"/>
                </a:rPr>
                <a:t>, blogs)</a:t>
              </a:r>
              <a:r>
                <a:rPr lang="zh-CN" altLang="en-US" sz="2000" kern="0" dirty="0" smtClean="0">
                  <a:latin typeface="Arial Unicode MS" pitchFamily="34" charset="-122"/>
                  <a:ea typeface="+mn-ea"/>
                </a:rPr>
                <a:t> </a:t>
              </a:r>
              <a:r>
                <a:rPr lang="en-US" altLang="zh-CN" sz="2000" kern="0" dirty="0" smtClean="0">
                  <a:latin typeface="Arial Unicode MS" pitchFamily="34" charset="-122"/>
                  <a:ea typeface="+mn-ea"/>
                </a:rPr>
                <a:t>, figures, videos, relationships (topology)</a:t>
              </a:r>
            </a:p>
            <a:p>
              <a:pPr marL="285750" lvl="1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Value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：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1.5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in </a:t>
              </a:r>
              <a:r>
                <a:rPr lang="en-US" altLang="zh-CN" sz="2000" dirty="0" smtClean="0"/>
                <a:t>2007,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3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in </a:t>
              </a:r>
              <a:r>
                <a:rPr lang="en-US" altLang="zh-CN" sz="2000" dirty="0" smtClean="0"/>
                <a:t>2008,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6 ~</a:t>
              </a:r>
              <a:r>
                <a:rPr lang="zh-CN" altLang="en-US" sz="2000" dirty="0" smtClean="0">
                  <a:solidFill>
                    <a:srgbClr val="000099"/>
                  </a:solidFill>
                </a:rPr>
                <a:t>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7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in </a:t>
              </a:r>
              <a:r>
                <a:rPr lang="en-US" altLang="zh-CN" sz="2000" dirty="0" smtClean="0"/>
                <a:t>2009,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</a:t>
              </a:r>
              <a:r>
                <a:rPr lang="en-US" altLang="zh-CN" sz="2000" smtClean="0">
                  <a:solidFill>
                    <a:srgbClr val="000099"/>
                  </a:solidFill>
                </a:rPr>
                <a:t>in </a:t>
              </a:r>
              <a:r>
                <a:rPr lang="en-US" altLang="zh-CN" sz="2000" smtClean="0"/>
                <a:t>2010. </a:t>
              </a:r>
              <a:endParaRPr lang="en-US" altLang="zh-CN" sz="2000" dirty="0" smtClean="0"/>
            </a:p>
            <a:p>
              <a:pPr marL="285750" lvl="1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dirty="0" smtClean="0"/>
                <a:t>Further, data are often dirty due to data missing and data uncertainty </a:t>
              </a:r>
              <a:r>
                <a:rPr lang="en-US" altLang="zh-CN" sz="2000" baseline="30000" dirty="0" smtClean="0">
                  <a:solidFill>
                    <a:srgbClr val="FF0000"/>
                  </a:solidFill>
                </a:rPr>
                <a:t>[1, 2]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sym typeface="Wingdings" pitchFamily="2" charset="2"/>
              </a:endParaRPr>
            </a:p>
            <a:p>
              <a:pPr marL="742950" marR="0" lvl="1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sym typeface="Wingdings" pitchFamily="2" charset="2"/>
              </a:endParaRPr>
            </a:p>
            <a:p>
              <a:pPr marL="742950" marR="0" lvl="1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sym typeface="Wingdings" pitchFamily="2" charset="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3528" y="3573016"/>
              <a:ext cx="17075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 err="1" smtClean="0">
                  <a:solidFill>
                    <a:srgbClr val="000099"/>
                  </a:solidFill>
                  <a:latin typeface="Arial Unicode MS" pitchFamily="34" charset="-122"/>
                </a:rPr>
                <a:t>Facebook</a:t>
              </a:r>
              <a:r>
                <a:rPr lang="en-US" altLang="zh-CN" sz="2400" b="1" kern="0" dirty="0" smtClean="0">
                  <a:solidFill>
                    <a:srgbClr val="000099"/>
                  </a:solidFill>
                  <a:latin typeface="Arial Unicode MS" pitchFamily="34" charset="-122"/>
                </a:rPr>
                <a:t>: </a:t>
              </a:r>
              <a:endParaRPr lang="zh-CN" altLang="en-US" sz="2400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Social Networks are Big Graphs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79912" y="4175249"/>
            <a:ext cx="5292080" cy="206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400" kern="0" dirty="0" smtClean="0">
                <a:latin typeface="Arial Unicode MS" pitchFamily="34" charset="-122"/>
              </a:rPr>
              <a:t>Social networks are 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graphs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Arial Unicode MS" pitchFamily="34" charset="-122"/>
              <a:ea typeface="宋体" charset="-122"/>
              <a:cs typeface="+mn-cs"/>
            </a:endParaRP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The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nodes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 are the people and groups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kern="0" dirty="0" smtClean="0">
                <a:latin typeface="Arial Unicode MS" pitchFamily="34" charset="-122"/>
              </a:rPr>
              <a:t>T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he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links</a:t>
            </a:r>
            <a:r>
              <a:rPr lang="en-US" altLang="zh-CN" sz="2000" kern="0" dirty="0" smtClean="0">
                <a:solidFill>
                  <a:srgbClr val="0066CC"/>
                </a:solidFill>
                <a:latin typeface="Arial Unicode MS" pitchFamily="34" charset="-122"/>
              </a:rPr>
              <a:t>/edges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 show relationships or flows between the nodes. 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宋体" charset="-122"/>
              <a:cs typeface="+mn-cs"/>
            </a:endParaRPr>
          </a:p>
        </p:txBody>
      </p:sp>
      <p:pic>
        <p:nvPicPr>
          <p:cNvPr id="6" name="Picture 4" descr="Social-networ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642320"/>
            <a:ext cx="3908305" cy="2378968"/>
          </a:xfrm>
          <a:prstGeom prst="rect">
            <a:avLst/>
          </a:prstGeom>
          <a:noFill/>
        </p:spPr>
      </p:pic>
      <p:pic>
        <p:nvPicPr>
          <p:cNvPr id="7" name="图片 6" descr="Social Networ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1124744"/>
            <a:ext cx="2304256" cy="2304256"/>
          </a:xfrm>
          <a:prstGeom prst="rect">
            <a:avLst/>
          </a:prstGeom>
        </p:spPr>
      </p:pic>
      <p:pic>
        <p:nvPicPr>
          <p:cNvPr id="8" name="图片 7" descr="social-network-icon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76056" y="1124744"/>
            <a:ext cx="3238128" cy="2571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95536" y="2636912"/>
            <a:ext cx="8358246" cy="796908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The Need for a Social Search Engine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973 Grant on Big Data at </a:t>
            </a:r>
            <a:r>
              <a:rPr lang="en-US" altLang="zh-CN" sz="3600" b="1" dirty="0" err="1" smtClean="0">
                <a:solidFill>
                  <a:srgbClr val="C00000"/>
                </a:solidFill>
              </a:rPr>
              <a:t>Beihang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ea typeface="+mn-ea"/>
              </a:rPr>
              <a:t>The Need for a Social Search Engine</a:t>
            </a:r>
            <a:endParaRPr lang="en-US" altLang="zh-CN" sz="3600" b="1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43000" y="2780928"/>
            <a:ext cx="9001000" cy="1584176"/>
          </a:xfrm>
        </p:spPr>
        <p:txBody>
          <a:bodyPr/>
          <a:lstStyle/>
          <a:p>
            <a:r>
              <a:rPr lang="en-US" altLang="zh-CN" sz="2000" b="1" dirty="0" smtClean="0">
                <a:solidFill>
                  <a:srgbClr val="000099"/>
                </a:solidFill>
              </a:rPr>
              <a:t>File systems </a:t>
            </a:r>
            <a:r>
              <a:rPr lang="en-US" altLang="zh-CN" sz="2000" dirty="0" smtClean="0"/>
              <a:t>- </a:t>
            </a:r>
            <a:r>
              <a:rPr lang="en-US" altLang="zh-CN" sz="2000" dirty="0" smtClean="0">
                <a:solidFill>
                  <a:srgbClr val="C00000"/>
                </a:solidFill>
              </a:rPr>
              <a:t>1960’s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 very simple search functionalities</a:t>
            </a:r>
          </a:p>
          <a:p>
            <a:r>
              <a:rPr lang="en-US" altLang="zh-CN" sz="2000" b="1" dirty="0" smtClean="0">
                <a:solidFill>
                  <a:srgbClr val="000099"/>
                </a:solidFill>
              </a:rPr>
              <a:t>Databases</a:t>
            </a:r>
            <a:r>
              <a:rPr lang="en-US" altLang="zh-CN" sz="2000" dirty="0" smtClean="0"/>
              <a:t> - </a:t>
            </a:r>
            <a:r>
              <a:rPr lang="en-US" altLang="zh-CN" sz="2000" dirty="0" smtClean="0">
                <a:solidFill>
                  <a:srgbClr val="C00000"/>
                </a:solidFill>
              </a:rPr>
              <a:t>mid 1960’s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SQL language</a:t>
            </a:r>
          </a:p>
          <a:p>
            <a:r>
              <a:rPr lang="en-US" altLang="zh-CN" sz="2000" b="1" dirty="0" smtClean="0">
                <a:solidFill>
                  <a:srgbClr val="000099"/>
                </a:solidFill>
              </a:rPr>
              <a:t>World Wide Web </a:t>
            </a:r>
            <a:r>
              <a:rPr lang="en-US" altLang="zh-CN" sz="2000" dirty="0" smtClean="0"/>
              <a:t> - </a:t>
            </a:r>
            <a:r>
              <a:rPr lang="en-US" altLang="zh-CN" sz="2000" dirty="0" smtClean="0">
                <a:solidFill>
                  <a:srgbClr val="C00000"/>
                </a:solidFill>
              </a:rPr>
              <a:t>1990’s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FF0000"/>
                </a:solidFill>
              </a:rPr>
              <a:t>keyword</a:t>
            </a:r>
            <a:r>
              <a:rPr lang="en-US" altLang="zh-CN" sz="2000" dirty="0" smtClean="0"/>
              <a:t> search engines</a:t>
            </a:r>
          </a:p>
          <a:p>
            <a:r>
              <a:rPr lang="en-US" altLang="zh-CN" sz="2000" b="1" dirty="0" smtClean="0">
                <a:solidFill>
                  <a:srgbClr val="000099"/>
                </a:solidFill>
              </a:rPr>
              <a:t>Social networks - </a:t>
            </a:r>
            <a:r>
              <a:rPr lang="en-US" altLang="zh-CN" sz="2000" dirty="0" smtClean="0">
                <a:solidFill>
                  <a:srgbClr val="C00000"/>
                </a:solidFill>
              </a:rPr>
              <a:t>late 1990’s</a:t>
            </a:r>
            <a:r>
              <a:rPr lang="en-US" altLang="zh-CN" sz="2000" dirty="0" smtClean="0">
                <a:solidFill>
                  <a:srgbClr val="3366CC"/>
                </a:solidFill>
              </a:rPr>
              <a:t>:         </a:t>
            </a:r>
            <a:r>
              <a:rPr lang="en-US" altLang="zh-CN" sz="2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zh-CN" altLang="en-US" sz="2000" dirty="0"/>
          </a:p>
        </p:txBody>
      </p:sp>
      <p:grpSp>
        <p:nvGrpSpPr>
          <p:cNvPr id="3" name="组合 46"/>
          <p:cNvGrpSpPr/>
          <p:nvPr/>
        </p:nvGrpSpPr>
        <p:grpSpPr>
          <a:xfrm>
            <a:off x="174079" y="1003529"/>
            <a:ext cx="8100962" cy="1777399"/>
            <a:chOff x="71438" y="4315897"/>
            <a:chExt cx="8100962" cy="1777399"/>
          </a:xfrm>
        </p:grpSpPr>
        <p:sp>
          <p:nvSpPr>
            <p:cNvPr id="51" name="Text Box 14"/>
            <p:cNvSpPr txBox="1">
              <a:spLocks noChangeArrowheads="1"/>
            </p:cNvSpPr>
            <p:nvPr/>
          </p:nvSpPr>
          <p:spPr>
            <a:xfrm>
              <a:off x="71438" y="5754742"/>
              <a:ext cx="1476226" cy="338554"/>
            </a:xfrm>
            <a:prstGeom prst="rect">
              <a:avLst/>
            </a:prstGeom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altLang="zh-CN" sz="1600" b="1" dirty="0" smtClean="0">
                  <a:latin typeface="+mn-lt"/>
                </a:rPr>
                <a:t>File systems</a:t>
              </a:r>
              <a:endParaRPr lang="zh-CN" altLang="en-US" sz="1600" b="1" dirty="0">
                <a:latin typeface="+mn-lt"/>
              </a:endParaRPr>
            </a:p>
          </p:txBody>
        </p:sp>
        <p:sp>
          <p:nvSpPr>
            <p:cNvPr id="52" name="Text Box 14"/>
            <p:cNvSpPr txBox="1">
              <a:spLocks noChangeArrowheads="1"/>
            </p:cNvSpPr>
            <p:nvPr/>
          </p:nvSpPr>
          <p:spPr bwMode="auto">
            <a:xfrm>
              <a:off x="1691680" y="5755158"/>
              <a:ext cx="1357313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altLang="zh-CN" sz="1600" b="1" dirty="0" smtClean="0">
                  <a:latin typeface="+mj-lt"/>
                  <a:ea typeface="+mn-ea"/>
                </a:rPr>
                <a:t>Databases</a:t>
              </a:r>
              <a:endParaRPr lang="zh-CN" altLang="en-US" sz="1600" b="1" dirty="0">
                <a:latin typeface="+mj-lt"/>
                <a:ea typeface="+mn-ea"/>
              </a:endParaRPr>
            </a:p>
          </p:txBody>
        </p: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4143375" y="5733256"/>
              <a:ext cx="17967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altLang="zh-CN" sz="1600" b="1" dirty="0" smtClean="0">
                  <a:latin typeface="+mn-lt"/>
                  <a:ea typeface="+mn-ea"/>
                </a:rPr>
                <a:t>World Wide Web</a:t>
              </a:r>
              <a:endParaRPr lang="zh-CN" altLang="en-US" sz="1600" b="1" dirty="0">
                <a:latin typeface="+mn-lt"/>
                <a:ea typeface="+mn-ea"/>
              </a:endParaRPr>
            </a:p>
          </p:txBody>
        </p:sp>
        <p:grpSp>
          <p:nvGrpSpPr>
            <p:cNvPr id="6" name="组合 53"/>
            <p:cNvGrpSpPr/>
            <p:nvPr/>
          </p:nvGrpSpPr>
          <p:grpSpPr>
            <a:xfrm>
              <a:off x="71438" y="4315897"/>
              <a:ext cx="8100962" cy="1309687"/>
              <a:chOff x="71438" y="4315897"/>
              <a:chExt cx="8100962" cy="1309687"/>
            </a:xfrm>
          </p:grpSpPr>
          <p:pic>
            <p:nvPicPr>
              <p:cNvPr id="55" name="Picture 2" descr="C:\Documents and Settings\act\Local Settings\Temporary Internet Files\Content.IE5\WUIGX2X2\MC900434411[1].wm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164288" y="4352156"/>
                <a:ext cx="1008112" cy="1134126"/>
              </a:xfrm>
              <a:prstGeom prst="rect">
                <a:avLst/>
              </a:prstGeom>
              <a:noFill/>
            </p:spPr>
          </p:pic>
          <p:pic>
            <p:nvPicPr>
              <p:cNvPr id="56" name="Picture 3" descr="C:\Documents and Settings\act\Local Settings\Temporary Internet Files\Content.IE5\PIO6R8AE\MC900287225[1]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38" y="4384159"/>
                <a:ext cx="1214437" cy="1173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图片 56" descr="logo_sql.gi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3063" y="4568309"/>
                <a:ext cx="1428750" cy="804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图片 57" descr="Keyword-Search1.jp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7563" y="4315897"/>
                <a:ext cx="2733675" cy="1309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AutoShape 36"/>
              <p:cNvSpPr>
                <a:spLocks noChangeArrowheads="1"/>
              </p:cNvSpPr>
              <p:nvPr/>
            </p:nvSpPr>
            <p:spPr bwMode="auto">
              <a:xfrm>
                <a:off x="1285875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  <p:sp>
            <p:nvSpPr>
              <p:cNvPr id="60" name="AutoShape 36"/>
              <p:cNvSpPr>
                <a:spLocks noChangeArrowheads="1"/>
              </p:cNvSpPr>
              <p:nvPr/>
            </p:nvSpPr>
            <p:spPr bwMode="auto">
              <a:xfrm>
                <a:off x="3071813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  <p:sp>
            <p:nvSpPr>
              <p:cNvPr id="61" name="AutoShape 36"/>
              <p:cNvSpPr>
                <a:spLocks noChangeArrowheads="1"/>
              </p:cNvSpPr>
              <p:nvPr/>
            </p:nvSpPr>
            <p:spPr bwMode="auto">
              <a:xfrm>
                <a:off x="6072188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</p:grpSp>
      </p:grpSp>
      <p:sp>
        <p:nvSpPr>
          <p:cNvPr id="48" name="Rectangle 14"/>
          <p:cNvSpPr txBox="1">
            <a:spLocks noChangeArrowheads="1"/>
          </p:cNvSpPr>
          <p:nvPr/>
        </p:nvSpPr>
        <p:spPr bwMode="auto">
          <a:xfrm>
            <a:off x="251520" y="6145907"/>
            <a:ext cx="8496944" cy="451445"/>
          </a:xfrm>
          <a:prstGeom prst="rect">
            <a:avLst/>
          </a:prstGeom>
          <a:blipFill dpi="0" rotWithShape="1">
            <a:blip r:embed="rId7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Graph search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is a new paradigm for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social computing!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auto">
          <a:xfrm>
            <a:off x="6787045" y="2442374"/>
            <a:ext cx="19333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342900" indent="-342900" algn="ctr" eaLnBrk="0" hangingPunct="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altLang="zh-CN" sz="1600" b="1" dirty="0" smtClean="0">
                <a:latin typeface="+mn-lt"/>
                <a:ea typeface="+mn-ea"/>
              </a:rPr>
              <a:t>Social Networks</a:t>
            </a:r>
            <a:endParaRPr lang="zh-CN" altLang="en-US" sz="1600" b="1" dirty="0">
              <a:latin typeface="+mn-lt"/>
              <a:ea typeface="+mn-ea"/>
            </a:endParaRPr>
          </a:p>
        </p:txBody>
      </p:sp>
      <p:pic>
        <p:nvPicPr>
          <p:cNvPr id="50" name="图片 49" descr="socialgraphPlateform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1" y="836712"/>
            <a:ext cx="2633663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Documents and Settings\act\Local Settings\Temporary Internet Files\Content.IE5\D73KB41Z\MC900356213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55976" y="3861048"/>
            <a:ext cx="457793" cy="576064"/>
          </a:xfrm>
          <a:prstGeom prst="rect">
            <a:avLst/>
          </a:prstGeom>
          <a:noFill/>
        </p:spPr>
      </p:pic>
      <p:sp>
        <p:nvSpPr>
          <p:cNvPr id="23" name="Rectangle 14"/>
          <p:cNvSpPr txBox="1">
            <a:spLocks noChangeArrowheads="1"/>
          </p:cNvSpPr>
          <p:nvPr/>
        </p:nvSpPr>
        <p:spPr bwMode="auto">
          <a:xfrm>
            <a:off x="179512" y="4365104"/>
            <a:ext cx="8784976" cy="576064"/>
          </a:xfrm>
          <a:prstGeom prst="rect">
            <a:avLst/>
          </a:prstGeom>
          <a:solidFill>
            <a:schemeClr val="accent1"/>
          </a:solid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 err="1" smtClean="0">
                <a:ea typeface="黑体" pitchFamily="49" charset="-122"/>
                <a:sym typeface="Wingdings" pitchFamily="2" charset="2"/>
              </a:rPr>
              <a:t>Facebook</a:t>
            </a:r>
            <a:r>
              <a:rPr lang="en-US" altLang="zh-CN" sz="2400" dirty="0" smtClean="0">
                <a:ea typeface="黑体" pitchFamily="49" charset="-122"/>
                <a:sym typeface="Wingdings" pitchFamily="2" charset="2"/>
              </a:rPr>
              <a:t> launched “</a:t>
            </a:r>
            <a:r>
              <a:rPr lang="en-US" altLang="zh-CN" sz="2400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graph search</a:t>
            </a:r>
            <a:r>
              <a:rPr lang="en-US" altLang="zh-CN" sz="2400" dirty="0" smtClean="0">
                <a:ea typeface="黑体" pitchFamily="49" charset="-122"/>
                <a:sym typeface="Wingdings" pitchFamily="2" charset="2"/>
              </a:rPr>
              <a:t>” on 16</a:t>
            </a:r>
            <a:r>
              <a:rPr lang="en-US" altLang="zh-CN" sz="2400" baseline="30000" dirty="0" smtClean="0">
                <a:ea typeface="黑体" pitchFamily="49" charset="-122"/>
                <a:sym typeface="Wingdings" pitchFamily="2" charset="2"/>
              </a:rPr>
              <a:t>th</a:t>
            </a:r>
            <a:r>
              <a:rPr lang="en-US" altLang="zh-CN" sz="2400" dirty="0" smtClean="0">
                <a:ea typeface="黑体" pitchFamily="49" charset="-122"/>
                <a:sym typeface="Wingdings" pitchFamily="2" charset="2"/>
              </a:rPr>
              <a:t> January, 2013</a:t>
            </a:r>
            <a:endParaRPr lang="zh-CN" altLang="en-US" sz="2400" dirty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25" name="Rectangle 14"/>
          <p:cNvSpPr txBox="1">
            <a:spLocks noChangeArrowheads="1"/>
          </p:cNvSpPr>
          <p:nvPr/>
        </p:nvSpPr>
        <p:spPr bwMode="auto">
          <a:xfrm>
            <a:off x="179512" y="5013176"/>
            <a:ext cx="8784976" cy="792088"/>
          </a:xfrm>
          <a:prstGeom prst="rect">
            <a:avLst/>
          </a:prstGeom>
          <a:solidFill>
            <a:schemeClr val="accent1"/>
          </a:solid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rgbClr val="FF0000"/>
                </a:solidFill>
              </a:rPr>
              <a:t>Assault</a:t>
            </a:r>
            <a:r>
              <a:rPr lang="en-US" altLang="zh-CN" sz="2000" dirty="0" smtClean="0"/>
              <a:t> on </a:t>
            </a:r>
            <a:r>
              <a:rPr lang="en-US" altLang="zh-CN" sz="2000" dirty="0" smtClean="0">
                <a:solidFill>
                  <a:srgbClr val="000099"/>
                </a:solidFill>
              </a:rPr>
              <a:t>Google</a:t>
            </a:r>
            <a:r>
              <a:rPr lang="en-US" altLang="zh-CN" sz="2000" dirty="0" smtClean="0"/>
              <a:t>, </a:t>
            </a:r>
            <a:r>
              <a:rPr lang="en-US" altLang="zh-CN" sz="2000" dirty="0" smtClean="0">
                <a:solidFill>
                  <a:srgbClr val="000099"/>
                </a:solidFill>
              </a:rPr>
              <a:t>Yelp</a:t>
            </a:r>
            <a:r>
              <a:rPr lang="en-US" altLang="zh-CN" sz="2000" dirty="0" smtClean="0"/>
              <a:t>, and </a:t>
            </a:r>
            <a:r>
              <a:rPr lang="en-US" altLang="zh-CN" sz="2000" dirty="0" smtClean="0">
                <a:solidFill>
                  <a:srgbClr val="000099"/>
                </a:solidFill>
              </a:rPr>
              <a:t>LinkedIn</a:t>
            </a:r>
            <a:r>
              <a:rPr lang="en-US" altLang="zh-CN" sz="2000" dirty="0" smtClean="0"/>
              <a:t> with new graph search;</a:t>
            </a:r>
          </a:p>
          <a:p>
            <a:pPr eaLnBrk="1" hangingPunct="1"/>
            <a:r>
              <a:rPr lang="en-US" altLang="zh-CN" sz="2000" b="1" dirty="0" smtClean="0"/>
              <a:t>Yelp</a:t>
            </a:r>
            <a:r>
              <a:rPr lang="en-US" altLang="zh-CN" sz="2000" dirty="0" smtClean="0"/>
              <a:t> was down more than </a:t>
            </a:r>
            <a:r>
              <a:rPr lang="en-US" altLang="zh-CN" sz="2000" dirty="0" smtClean="0">
                <a:solidFill>
                  <a:srgbClr val="FF0000"/>
                </a:solidFill>
              </a:rPr>
              <a:t>7%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54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23" grpId="0" animBg="1"/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Graph Search vs. RDBMS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[3]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52736"/>
            <a:ext cx="605856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84168" y="1844824"/>
            <a:ext cx="28083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Query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F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ind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 the name of all of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Alberto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Pepe's</a:t>
            </a: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friends.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512" y="4399944"/>
            <a:ext cx="88569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1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The person.name index 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identifier of Alberto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Pepe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.   [O(log</a:t>
            </a:r>
            <a:r>
              <a:rPr lang="en-US" altLang="zh-CN" baseline="-25000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n)]</a:t>
            </a:r>
          </a:p>
          <a:p>
            <a:pPr marL="342900" indent="-342900"/>
            <a:endParaRPr lang="en-US" altLang="zh-CN" dirty="0" smtClean="0">
              <a:solidFill>
                <a:srgbClr val="0066CC"/>
              </a:solidFill>
              <a:latin typeface="Arial" pitchFamily="34" charset="0"/>
              <a:ea typeface="宋体" pitchFamily="2" charset="-122"/>
            </a:endParaRPr>
          </a:p>
          <a:p>
            <a:pPr marL="342900" indent="-342900"/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friend.person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index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k friend identifiers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.                    [O(log</a:t>
            </a:r>
            <a:r>
              <a:rPr lang="en-US" altLang="zh-CN" baseline="-25000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x) : x&lt;&lt;m]</a:t>
            </a:r>
          </a:p>
          <a:p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3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k friend identifiers   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k friend names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                       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[O(k log2n)]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Graph Search vs. RDBMS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[3]</a:t>
            </a:r>
            <a:endParaRPr lang="zh-CN" altLang="en-US" sz="3600" baseline="300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262040"/>
            <a:ext cx="4824536" cy="295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07504" y="4737918"/>
            <a:ext cx="8964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1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vertex.name index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 with the name Alberto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Pepe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[O(log2n)]</a:t>
            </a:r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 returned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 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-&gt;   the k friend names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                              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[O(k + x)]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652120" y="1916832"/>
            <a:ext cx="28083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Query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F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ind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 the name of all of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Alberto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Pepe's</a:t>
            </a: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friends.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Social Search vs. Web Search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7944" y="1196752"/>
            <a:ext cx="4896544" cy="2088232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Phrases</a:t>
            </a:r>
            <a:r>
              <a:rPr lang="zh-CN" altLang="en-US" sz="2400" dirty="0" smtClean="0">
                <a:solidFill>
                  <a:srgbClr val="FF0000"/>
                </a:solidFill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</a:rPr>
              <a:t>short sentences </a:t>
            </a:r>
            <a:r>
              <a:rPr lang="en-US" altLang="zh-CN" sz="2400" dirty="0" smtClean="0"/>
              <a:t>vs. </a:t>
            </a:r>
            <a:r>
              <a:rPr lang="en-US" altLang="zh-CN" sz="2400" dirty="0" smtClean="0">
                <a:solidFill>
                  <a:srgbClr val="FF0000"/>
                </a:solidFill>
              </a:rPr>
              <a:t>key words</a:t>
            </a:r>
            <a:r>
              <a:rPr lang="en-US" altLang="zh-CN" sz="2400" dirty="0" smtClean="0"/>
              <a:t> only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(Simple Web) pages vs. </a:t>
            </a:r>
            <a:r>
              <a:rPr lang="en-US" altLang="zh-CN" sz="2400" dirty="0" smtClean="0">
                <a:solidFill>
                  <a:srgbClr val="FF0000"/>
                </a:solidFill>
              </a:rPr>
              <a:t>Entities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Lifeless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vs. </a:t>
            </a:r>
            <a:r>
              <a:rPr lang="en-US" altLang="zh-CN" sz="2400" dirty="0" smtClean="0">
                <a:solidFill>
                  <a:srgbClr val="FF0000"/>
                </a:solidFill>
              </a:rPr>
              <a:t>Full of life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History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vs. </a:t>
            </a:r>
            <a:r>
              <a:rPr lang="en-US" altLang="zh-CN" sz="2400" dirty="0" smtClean="0">
                <a:solidFill>
                  <a:srgbClr val="FF0000"/>
                </a:solidFill>
              </a:rPr>
              <a:t>Future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 descr="Google-Search-Vs-Graph-Search-Infographic-infographicsmani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8" y="851251"/>
            <a:ext cx="3995936" cy="59621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11960" y="50259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/>
              <a:t>International Conference on Application of Natural Language to Information Systems (NLDB)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started from 1995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11960" y="3391832"/>
            <a:ext cx="47160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it’s interesting, and </a:t>
            </a:r>
            <a:r>
              <a:rPr lang="en-US" altLang="zh-CN" dirty="0" smtClean="0">
                <a:solidFill>
                  <a:srgbClr val="FF0000"/>
                </a:solidFill>
              </a:rPr>
              <a:t>over the last 10 years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FF0000"/>
                </a:solidFill>
              </a:rPr>
              <a:t>people have been trained </a:t>
            </a:r>
            <a:r>
              <a:rPr lang="en-US" altLang="zh-CN" dirty="0" smtClean="0"/>
              <a:t>on how to use search engines more effectively.</a:t>
            </a:r>
          </a:p>
          <a:p>
            <a:r>
              <a:rPr lang="en-US" altLang="zh-CN" b="1" dirty="0" smtClean="0">
                <a:hlinkClick r:id="rId3"/>
              </a:rPr>
              <a:t>Keywords &amp; Search In 2013: Interview With A. Goodman &amp; M. Wagner</a:t>
            </a: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Academia's Research Interests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22" name="Rectangle 14"/>
          <p:cNvSpPr txBox="1">
            <a:spLocks noChangeArrowheads="1"/>
          </p:cNvSpPr>
          <p:nvPr/>
        </p:nvSpPr>
        <p:spPr bwMode="auto">
          <a:xfrm>
            <a:off x="323528" y="6021288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DB people started working on graphs at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around the same time</a:t>
            </a:r>
            <a:r>
              <a:rPr lang="zh-CN" altLang="en-US" sz="2000" b="1" dirty="0" smtClean="0">
                <a:ea typeface="黑体" pitchFamily="49" charset="-122"/>
                <a:sym typeface="Wingdings" pitchFamily="2" charset="2"/>
              </a:rPr>
              <a:t>！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  <p:graphicFrame>
        <p:nvGraphicFramePr>
          <p:cNvPr id="6" name="内容占位符 4"/>
          <p:cNvGraphicFramePr/>
          <p:nvPr/>
        </p:nvGraphicFramePr>
        <p:xfrm>
          <a:off x="1187624" y="980728"/>
          <a:ext cx="684076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云形标注 7"/>
          <p:cNvSpPr/>
          <p:nvPr/>
        </p:nvSpPr>
        <p:spPr>
          <a:xfrm>
            <a:off x="35496" y="4725144"/>
            <a:ext cx="3240360" cy="1296144"/>
          </a:xfrm>
          <a:prstGeom prst="cloudCallout">
            <a:avLst>
              <a:gd name="adj1" fmla="val 2447"/>
              <a:gd name="adj2" fmla="val -107152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Social computing 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&amp; 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Web 2.0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154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95536" y="2636912"/>
            <a:ext cx="8358246" cy="79690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Applications of Graph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Search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Application Scenarios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84784"/>
            <a:ext cx="8429114" cy="4896544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Traditional plagiarism detection tools may not be applicable for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serious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dirty="0" smtClean="0">
                <a:solidFill>
                  <a:srgbClr val="0066CC"/>
                </a:solidFill>
                <a:ea typeface="Arial Unicode MS" pitchFamily="34" charset="-122"/>
                <a:cs typeface="Arial Unicode MS" pitchFamily="34" charset="-122"/>
              </a:rPr>
              <a:t>software plagiarism problems.</a:t>
            </a:r>
            <a:endParaRPr lang="en-US" altLang="zh-CN" dirty="0" smtClean="0">
              <a:ea typeface="Arial Unicode MS" pitchFamily="34" charset="-122"/>
              <a:cs typeface="Arial Unicode MS" pitchFamily="34" charset="-122"/>
            </a:endParaRPr>
          </a:p>
          <a:p>
            <a:pPr marL="342900" lvl="1" indent="-342900">
              <a:buChar char="•"/>
            </a:pP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A </a:t>
            </a:r>
            <a:r>
              <a:rPr lang="en-US" altLang="zh-CN" dirty="0">
                <a:ea typeface="Arial Unicode MS" pitchFamily="34" charset="-122"/>
                <a:cs typeface="Arial Unicode MS" pitchFamily="34" charset="-122"/>
              </a:rPr>
              <a:t>new 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tool </a:t>
            </a:r>
            <a:r>
              <a:rPr lang="en-US" altLang="zh-CN" dirty="0">
                <a:ea typeface="Arial Unicode MS" pitchFamily="34" charset="-122"/>
                <a:cs typeface="Arial Unicode MS" pitchFamily="34" charset="-122"/>
              </a:rPr>
              <a:t>based on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graph pattern matching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Represent </a:t>
            </a:r>
            <a:r>
              <a:rPr lang="en-US" altLang="zh-CN" sz="2000" dirty="0"/>
              <a:t>the </a:t>
            </a:r>
            <a:r>
              <a:rPr lang="en-US" altLang="zh-CN" sz="2000" dirty="0" smtClean="0"/>
              <a:t>source codes as </a:t>
            </a:r>
            <a:r>
              <a:rPr lang="en-US" altLang="zh-CN" sz="2000" dirty="0" smtClean="0">
                <a:solidFill>
                  <a:srgbClr val="FF0000"/>
                </a:solidFill>
              </a:rPr>
              <a:t>program </a:t>
            </a:r>
            <a:r>
              <a:rPr lang="en-US" altLang="zh-CN" sz="2000" dirty="0">
                <a:solidFill>
                  <a:srgbClr val="FF0000"/>
                </a:solidFill>
              </a:rPr>
              <a:t>dependence </a:t>
            </a:r>
            <a:r>
              <a:rPr lang="en-US" altLang="zh-CN" sz="2000" dirty="0" smtClean="0">
                <a:solidFill>
                  <a:srgbClr val="FF0000"/>
                </a:solidFill>
              </a:rPr>
              <a:t>graphs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[5]</a:t>
            </a:r>
            <a:r>
              <a:rPr lang="en-US" altLang="zh-CN" sz="2000" dirty="0" smtClean="0"/>
              <a:t>. 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Use </a:t>
            </a:r>
            <a:r>
              <a:rPr lang="en-US" altLang="zh-CN" sz="2000" dirty="0" smtClean="0">
                <a:solidFill>
                  <a:srgbClr val="FF0000"/>
                </a:solidFill>
              </a:rPr>
              <a:t>graph pattern 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matching </a:t>
            </a:r>
            <a:r>
              <a:rPr lang="en-US" altLang="zh-CN" sz="2000" dirty="0" smtClean="0">
                <a:cs typeface="Arial Unicode MS" pitchFamily="34" charset="-122"/>
              </a:rPr>
              <a:t>to detect 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plagiarism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5536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66CC"/>
                </a:solidFill>
              </a:rPr>
              <a:t>Software plagiarism </a:t>
            </a:r>
            <a:r>
              <a:rPr lang="en-US" altLang="zh-CN" sz="2400" dirty="0" smtClean="0">
                <a:solidFill>
                  <a:srgbClr val="0066CC"/>
                </a:solidFill>
              </a:rPr>
              <a:t>detection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[4]</a:t>
            </a:r>
            <a:endParaRPr lang="en-US" altLang="zh-CN" sz="2400" baseline="30000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674356"/>
            <a:ext cx="8136904" cy="313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3429000"/>
            <a:ext cx="291370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6389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Application Scenarios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1456096"/>
            <a:ext cx="8501122" cy="1180816"/>
          </a:xfrm>
        </p:spPr>
        <p:txBody>
          <a:bodyPr/>
          <a:lstStyle/>
          <a:p>
            <a:pPr marL="0" lvl="1" indent="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 Recommendations</a:t>
            </a:r>
            <a:r>
              <a:rPr lang="en-US" altLang="zh-CN" dirty="0" smtClean="0"/>
              <a:t> have found its usage in many emerging specific applications, such as </a:t>
            </a:r>
            <a:r>
              <a:rPr lang="en-US" altLang="zh-CN" dirty="0">
                <a:solidFill>
                  <a:srgbClr val="0066CC"/>
                </a:solidFill>
              </a:rPr>
              <a:t>social matching systems</a:t>
            </a:r>
            <a:r>
              <a:rPr lang="en-US" altLang="zh-CN" dirty="0" smtClean="0"/>
              <a:t>. </a:t>
            </a:r>
          </a:p>
          <a:p>
            <a:pPr marL="0" lvl="1" indent="0">
              <a:buFont typeface="Arial" pitchFamily="34" charset="0"/>
              <a:buChar char="•"/>
            </a:pPr>
            <a:r>
              <a:rPr lang="en-US" altLang="zh-CN" dirty="0" smtClean="0"/>
              <a:t> Graph search is a useful tool for recommendations.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60039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66CC"/>
                </a:solidFill>
              </a:rPr>
              <a:t>Recommender </a:t>
            </a:r>
            <a:r>
              <a:rPr lang="en-US" altLang="zh-CN" sz="2400" dirty="0" smtClean="0">
                <a:solidFill>
                  <a:srgbClr val="0066CC"/>
                </a:solidFill>
              </a:rPr>
              <a:t>systems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[6]</a:t>
            </a:r>
            <a:r>
              <a:rPr lang="en-US" altLang="zh-CN" sz="2400" dirty="0" smtClean="0">
                <a:solidFill>
                  <a:srgbClr val="0066CC"/>
                </a:solidFill>
              </a:rPr>
              <a:t>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pic>
        <p:nvPicPr>
          <p:cNvPr id="4098" name="Picture 2" descr="C:\Users\LiJia\AppData\Roaming\Tencent\Users\784971087\QQ\WinTemp\RichOle\1RCJ`H][78W_D~VN6]`UGS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2183" y="3007000"/>
            <a:ext cx="4079809" cy="344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4"/>
          <p:cNvSpPr txBox="1">
            <a:spLocks/>
          </p:cNvSpPr>
          <p:nvPr/>
        </p:nvSpPr>
        <p:spPr bwMode="auto">
          <a:xfrm>
            <a:off x="179512" y="2924944"/>
            <a:ext cx="496855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A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headhunter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wants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to find a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biologist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(Bio) to help a group of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software engineers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(SEs) analyze genetic data. 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To do this, (s)he uses an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expertise recommendation network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G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, as depicted in G, where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a node denotes a person labeled with expertise, and 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an edge indicates recommendation, e.g., HR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recommends Bio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, and AI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recommends DM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xmlns="" val="23293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3857576"/>
            <a:ext cx="3328046" cy="273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Application Scenarios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2664296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Graph search </a:t>
            </a:r>
            <a:r>
              <a:rPr lang="en-US" altLang="zh-CN" sz="2000" dirty="0">
                <a:ea typeface="Arial Unicode MS" pitchFamily="34" charset="-122"/>
                <a:cs typeface="Arial Unicode MS" pitchFamily="34" charset="-122"/>
              </a:rPr>
              <a:t>is 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a common practice in 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transportation networks, 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due to the wide application </a:t>
            </a:r>
            <a:r>
              <a:rPr lang="en-US" altLang="zh-CN" sz="2000" dirty="0">
                <a:ea typeface="Arial Unicode MS" pitchFamily="34" charset="-122"/>
                <a:cs typeface="Arial Unicode MS" pitchFamily="34" charset="-122"/>
              </a:rPr>
              <a:t>of 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Location-Based </a:t>
            </a:r>
            <a:r>
              <a:rPr lang="en-US" altLang="zh-CN" sz="2000" dirty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ervices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.</a:t>
            </a:r>
          </a:p>
          <a:p>
            <a:pPr marL="342900" lvl="1" indent="-342900">
              <a:buChar char="•"/>
            </a:pPr>
            <a:r>
              <a:rPr lang="en-US" altLang="zh-CN" sz="2000" b="1" dirty="0" smtClean="0">
                <a:solidFill>
                  <a:srgbClr val="0066CC"/>
                </a:solidFill>
                <a:ea typeface="Arial Unicode MS" pitchFamily="34" charset="-122"/>
                <a:cs typeface="Arial Unicode MS" pitchFamily="34" charset="-122"/>
              </a:rPr>
              <a:t>Example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: Mark, a driver in the U.S. who wants to go from Irvine to Riverside in California. </a:t>
            </a:r>
          </a:p>
          <a:p>
            <a:pPr lvl="1">
              <a:spcBef>
                <a:spcPts val="1200"/>
              </a:spcBef>
            </a:pPr>
            <a:r>
              <a:rPr lang="en-US" altLang="zh-CN" sz="1800" kern="1200" dirty="0" smtClean="0">
                <a:cs typeface="+mn-cs"/>
              </a:rPr>
              <a:t>If </a:t>
            </a:r>
            <a:r>
              <a:rPr lang="en-US" altLang="zh-CN" sz="1800" kern="1200" dirty="0">
                <a:cs typeface="+mn-cs"/>
              </a:rPr>
              <a:t>Mark wants to reach </a:t>
            </a:r>
            <a:r>
              <a:rPr lang="en-US" altLang="zh-CN" sz="1800" kern="1200" dirty="0" smtClean="0">
                <a:cs typeface="+mn-cs"/>
              </a:rPr>
              <a:t>Riverside </a:t>
            </a:r>
            <a:r>
              <a:rPr lang="en-US" altLang="zh-CN" sz="1800" kern="1200" dirty="0" smtClean="0">
                <a:solidFill>
                  <a:srgbClr val="FF0000"/>
                </a:solidFill>
                <a:cs typeface="+mn-cs"/>
              </a:rPr>
              <a:t>by </a:t>
            </a:r>
            <a:r>
              <a:rPr lang="en-US" altLang="zh-CN" sz="1800" kern="1200" dirty="0">
                <a:solidFill>
                  <a:srgbClr val="FF0000"/>
                </a:solidFill>
                <a:cs typeface="+mn-cs"/>
              </a:rPr>
              <a:t>his </a:t>
            </a:r>
            <a:r>
              <a:rPr lang="en-US" altLang="zh-CN" sz="1800" b="1" kern="1200" dirty="0">
                <a:solidFill>
                  <a:srgbClr val="FF0000"/>
                </a:solidFill>
                <a:cs typeface="+mn-cs"/>
              </a:rPr>
              <a:t>car</a:t>
            </a:r>
            <a:r>
              <a:rPr lang="en-US" altLang="zh-CN" sz="1800" kern="1200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altLang="zh-CN" sz="1800" kern="1200" dirty="0">
                <a:solidFill>
                  <a:srgbClr val="3366CC"/>
                </a:solidFill>
                <a:cs typeface="+mn-cs"/>
              </a:rPr>
              <a:t>in the shortest time</a:t>
            </a:r>
            <a:r>
              <a:rPr lang="en-US" altLang="zh-CN" sz="1800" kern="1200" dirty="0">
                <a:cs typeface="+mn-cs"/>
              </a:rPr>
              <a:t>, the problem can be expressed as </a:t>
            </a:r>
            <a:r>
              <a:rPr lang="en-US" altLang="zh-CN" sz="1800" kern="1200" dirty="0" smtClean="0">
                <a:cs typeface="+mn-cs"/>
              </a:rPr>
              <a:t>the </a:t>
            </a:r>
            <a:r>
              <a:rPr lang="en-US" altLang="zh-CN" sz="1800" kern="1200" dirty="0" smtClean="0">
                <a:solidFill>
                  <a:srgbClr val="FF0000"/>
                </a:solidFill>
                <a:cs typeface="+mn-cs"/>
              </a:rPr>
              <a:t>shortest </a:t>
            </a:r>
            <a:r>
              <a:rPr lang="en-US" altLang="zh-CN" sz="1800" kern="1200" dirty="0">
                <a:solidFill>
                  <a:srgbClr val="FF0000"/>
                </a:solidFill>
                <a:cs typeface="+mn-cs"/>
              </a:rPr>
              <a:t>path </a:t>
            </a:r>
            <a:r>
              <a:rPr lang="en-US" altLang="zh-CN" sz="1800" kern="1200" dirty="0" smtClean="0">
                <a:solidFill>
                  <a:srgbClr val="FF0000"/>
                </a:solidFill>
                <a:cs typeface="+mn-cs"/>
              </a:rPr>
              <a:t>problem</a:t>
            </a:r>
            <a:r>
              <a:rPr lang="en-US" altLang="zh-CN" sz="1800" kern="1200" dirty="0" smtClean="0">
                <a:cs typeface="+mn-cs"/>
              </a:rPr>
              <a:t>. Then </a:t>
            </a:r>
            <a:r>
              <a:rPr lang="en-US" altLang="zh-CN" sz="1800" kern="1200" dirty="0">
                <a:cs typeface="+mn-cs"/>
              </a:rPr>
              <a:t>by using existing methods, we can get the shortest path from </a:t>
            </a:r>
            <a:r>
              <a:rPr lang="en-US" altLang="zh-CN" sz="1800" i="1" kern="1200" dirty="0">
                <a:solidFill>
                  <a:srgbClr val="0066CC"/>
                </a:solidFill>
                <a:cs typeface="+mn-cs"/>
              </a:rPr>
              <a:t>Irvine, CA </a:t>
            </a:r>
            <a:r>
              <a:rPr lang="en-US" altLang="zh-CN" sz="1800" kern="1200" dirty="0">
                <a:cs typeface="+mn-cs"/>
              </a:rPr>
              <a:t>to </a:t>
            </a:r>
            <a:r>
              <a:rPr lang="en-US" altLang="zh-CN" sz="1800" i="1" kern="1200" dirty="0">
                <a:solidFill>
                  <a:srgbClr val="0066CC"/>
                </a:solidFill>
                <a:cs typeface="+mn-cs"/>
              </a:rPr>
              <a:t>Riverside, CA </a:t>
            </a:r>
            <a:r>
              <a:rPr lang="en-US" altLang="zh-CN" sz="1800" kern="1200" dirty="0" smtClean="0">
                <a:cs typeface="+mn-cs"/>
              </a:rPr>
              <a:t>traveling </a:t>
            </a:r>
            <a:r>
              <a:rPr lang="en-US" altLang="zh-CN" sz="1800" kern="1200" dirty="0">
                <a:cs typeface="+mn-cs"/>
              </a:rPr>
              <a:t>along State Route 261</a:t>
            </a:r>
            <a:r>
              <a:rPr lang="en-US" altLang="zh-CN" sz="1800" kern="1200" dirty="0" smtClean="0">
                <a:cs typeface="+mn-cs"/>
              </a:rPr>
              <a:t>.</a:t>
            </a:r>
          </a:p>
          <a:p>
            <a:pPr lvl="1"/>
            <a:endParaRPr lang="en-US" altLang="zh-CN" sz="2000" kern="1200" dirty="0"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099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Transport routing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[7,10]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4194954"/>
            <a:ext cx="54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hangingPunct="0">
              <a:spcBef>
                <a:spcPct val="20000"/>
              </a:spcBef>
              <a:buChar char="–"/>
            </a:pPr>
            <a:r>
              <a:rPr lang="en-US" altLang="zh-CN" dirty="0" smtClean="0">
                <a:latin typeface="Arial Unicode MS" pitchFamily="34" charset="-122"/>
                <a:ea typeface="+mn-ea"/>
              </a:rPr>
              <a:t>If Mark 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drives a </a:t>
            </a:r>
            <a:r>
              <a:rPr lang="en-US" altLang="zh-CN" b="1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truck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 </a:t>
            </a:r>
            <a:r>
              <a:rPr lang="en-US" altLang="zh-CN" dirty="0" smtClean="0">
                <a:latin typeface="Arial Unicode MS" pitchFamily="34" charset="-122"/>
                <a:ea typeface="+mn-ea"/>
              </a:rPr>
              <a:t>delivering 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hazardous materials </a:t>
            </a:r>
            <a:r>
              <a:rPr lang="en-US" altLang="zh-CN" dirty="0" smtClean="0">
                <a:latin typeface="Arial Unicode MS" pitchFamily="34" charset="-122"/>
                <a:ea typeface="+mn-ea"/>
              </a:rPr>
              <a:t>may not be allowed  to cross over some bridges or railroad crossings. This time we can use a </a:t>
            </a:r>
            <a:r>
              <a:rPr lang="en-US" altLang="zh-CN" dirty="0" smtClean="0">
                <a:solidFill>
                  <a:srgbClr val="0066CC"/>
                </a:solidFill>
                <a:latin typeface="Arial Unicode MS" pitchFamily="34" charset="-122"/>
                <a:ea typeface="+mn-ea"/>
              </a:rPr>
              <a:t>pattern graph containing 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specific route constraints </a:t>
            </a:r>
            <a:r>
              <a:rPr lang="en-US" altLang="zh-CN" dirty="0" smtClean="0">
                <a:latin typeface="Arial Unicode MS" pitchFamily="34" charset="-122"/>
                <a:ea typeface="+mn-ea"/>
              </a:rPr>
              <a:t>(such as regular expressions) to find the optimal transport routes.</a:t>
            </a:r>
            <a:endParaRPr lang="en-US" altLang="zh-CN" dirty="0">
              <a:latin typeface="Arial Unicode MS" pitchFamily="34" charset="-122"/>
              <a:ea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84168" y="6093296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86476" y="3933056"/>
            <a:ext cx="432048" cy="432048"/>
          </a:xfrm>
          <a:prstGeom prst="ellipse">
            <a:avLst/>
          </a:prstGeom>
          <a:noFill/>
          <a:ln w="28575">
            <a:solidFill>
              <a:srgbClr val="00009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5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86866" y="2740496"/>
            <a:ext cx="7829550" cy="760512"/>
          </a:xfrm>
        </p:spPr>
        <p:txBody>
          <a:bodyPr/>
          <a:lstStyle/>
          <a:p>
            <a:pPr algn="ctr"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Challenges &amp; Related Techniques</a:t>
            </a:r>
          </a:p>
        </p:txBody>
      </p:sp>
    </p:spTree>
    <p:extLst>
      <p:ext uri="{BB962C8B-B14F-4D97-AF65-F5344CB8AC3E}">
        <p14:creationId xmlns:p14="http://schemas.microsoft.com/office/powerpoint/2010/main" xmlns="" val="6457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143422"/>
            <a:ext cx="8534752" cy="76529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RCBD at </a:t>
            </a:r>
            <a:r>
              <a:rPr lang="en-US" altLang="zh-CN" sz="3600" b="1" dirty="0" err="1" smtClean="0">
                <a:solidFill>
                  <a:srgbClr val="C00000"/>
                </a:solidFill>
              </a:rPr>
              <a:t>Beihang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396392" y="3220232"/>
            <a:ext cx="2390775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666788" y="3314164"/>
            <a:ext cx="2346928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107504" y="1052736"/>
            <a:ext cx="88924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</a:rPr>
              <a:t> International Research Centre on Big Data (RCBD)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 Founded in September, 2012.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Led by </a:t>
            </a:r>
            <a:r>
              <a:rPr lang="en-US" altLang="zh-CN" sz="2000" b="1" dirty="0" smtClean="0"/>
              <a:t>Prof. </a:t>
            </a:r>
            <a:r>
              <a:rPr lang="en-US" altLang="zh-CN" sz="2000" b="1" dirty="0" err="1" smtClean="0"/>
              <a:t>Wenfei</a:t>
            </a:r>
            <a:r>
              <a:rPr lang="en-US" altLang="zh-CN" sz="2000" b="1" dirty="0" smtClean="0"/>
              <a:t> Fan </a:t>
            </a:r>
            <a:r>
              <a:rPr lang="en-US" altLang="zh-CN" sz="2000" dirty="0" smtClean="0"/>
              <a:t>(ACM Fellow,  Fellow of the Royal Society of Edinburgh, Scotland) .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</a:rPr>
              <a:t> Research Topics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Big Data Analysis: Theory and Applications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Data Quality: The Other Side of Big Data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Querying Big Data beyond </a:t>
            </a:r>
            <a:r>
              <a:rPr lang="en-US" altLang="zh-CN" dirty="0" err="1" smtClean="0"/>
              <a:t>MapReduce</a:t>
            </a:r>
            <a:endParaRPr lang="en-US" altLang="zh-CN" dirty="0" smtClean="0"/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Querying Big Social Data</a:t>
            </a:r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Challenges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80728"/>
            <a:ext cx="8640960" cy="5429288"/>
          </a:xfrm>
        </p:spPr>
        <p:txBody>
          <a:bodyPr/>
          <a:lstStyle/>
          <a:p>
            <a:pPr lvl="1"/>
            <a:r>
              <a:rPr lang="en-US" altLang="zh-CN" dirty="0" smtClean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amount of data</a:t>
            </a:r>
            <a:r>
              <a:rPr lang="en-US" altLang="zh-CN" dirty="0"/>
              <a:t> </a:t>
            </a:r>
            <a:r>
              <a:rPr lang="en-US" altLang="zh-CN" dirty="0" smtClean="0"/>
              <a:t>has </a:t>
            </a:r>
            <a:r>
              <a:rPr lang="en-US" altLang="zh-CN" dirty="0"/>
              <a:t>reached </a:t>
            </a:r>
            <a:r>
              <a:rPr lang="en-US" altLang="zh-CN" dirty="0" smtClean="0"/>
              <a:t>hundred millions orders </a:t>
            </a:r>
            <a:r>
              <a:rPr lang="en-US" altLang="zh-CN" dirty="0"/>
              <a:t>of </a:t>
            </a:r>
            <a:r>
              <a:rPr lang="en-US" altLang="zh-CN" dirty="0" smtClean="0"/>
              <a:t>magnitude.</a:t>
            </a:r>
            <a:endParaRPr lang="en-US" altLang="zh-CN" dirty="0"/>
          </a:p>
          <a:p>
            <a:pPr lvl="1"/>
            <a:endParaRPr lang="en-US" altLang="zh-CN" sz="2000" dirty="0" smtClean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>
              <a:spcBef>
                <a:spcPts val="2400"/>
              </a:spcBef>
            </a:pPr>
            <a:r>
              <a:rPr lang="en-US" altLang="zh-CN" dirty="0" smtClean="0">
                <a:sym typeface="Wingdings" pitchFamily="2" charset="2"/>
              </a:rPr>
              <a:t>The data are </a:t>
            </a:r>
            <a:r>
              <a:rPr lang="en-US" altLang="zh-CN" dirty="0" smtClean="0">
                <a:solidFill>
                  <a:srgbClr val="FF0000"/>
                </a:solidFill>
                <a:sym typeface="Wingdings" pitchFamily="2" charset="2"/>
              </a:rPr>
              <a:t>updated </a:t>
            </a:r>
            <a:r>
              <a:rPr lang="en-US" altLang="zh-CN" dirty="0" smtClean="0">
                <a:sym typeface="Wingdings" pitchFamily="2" charset="2"/>
              </a:rPr>
              <a:t>all the time, and the updated amount of data daily reaches </a:t>
            </a:r>
            <a:r>
              <a:rPr lang="en-US" altLang="zh-CN" dirty="0"/>
              <a:t>hundred </a:t>
            </a:r>
            <a:r>
              <a:rPr lang="en-US" altLang="zh-CN" dirty="0" smtClean="0"/>
              <a:t>thousands </a:t>
            </a:r>
            <a:r>
              <a:rPr lang="en-US" altLang="zh-CN" dirty="0" smtClean="0">
                <a:sym typeface="Wingdings" pitchFamily="2" charset="2"/>
              </a:rPr>
              <a:t>orders of magnitude.</a:t>
            </a: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>
              <a:spcBef>
                <a:spcPts val="2400"/>
              </a:spcBef>
            </a:pPr>
            <a:r>
              <a:rPr lang="en-US" altLang="zh-CN" dirty="0" smtClean="0">
                <a:sym typeface="Wingdings" pitchFamily="2" charset="2"/>
              </a:rPr>
              <a:t>Same with </a:t>
            </a:r>
            <a:r>
              <a:rPr lang="en-US" altLang="zh-CN" dirty="0" smtClean="0"/>
              <a:t>traditional </a:t>
            </a:r>
            <a:r>
              <a:rPr lang="en-US" altLang="zh-CN" dirty="0"/>
              <a:t>relational </a:t>
            </a:r>
            <a:r>
              <a:rPr lang="en-US" altLang="zh-CN" dirty="0" smtClean="0"/>
              <a:t>data, there exists </a:t>
            </a:r>
            <a:r>
              <a:rPr lang="en-US" altLang="zh-CN" dirty="0" smtClean="0">
                <a:solidFill>
                  <a:srgbClr val="FF0000"/>
                </a:solidFill>
              </a:rPr>
              <a:t>data quality problems</a:t>
            </a:r>
            <a:r>
              <a:rPr lang="en-US" altLang="zh-CN" dirty="0" smtClean="0"/>
              <a:t> such as </a:t>
            </a:r>
            <a:r>
              <a:rPr lang="en-US" altLang="zh-CN" dirty="0" smtClean="0">
                <a:solidFill>
                  <a:srgbClr val="0066CC"/>
                </a:solidFill>
              </a:rPr>
              <a:t>data uncertainty</a:t>
            </a:r>
            <a:r>
              <a:rPr lang="en-US" altLang="zh-CN" dirty="0" smtClean="0"/>
              <a:t> and </a:t>
            </a:r>
            <a:r>
              <a:rPr lang="en-US" altLang="zh-CN" dirty="0" smtClean="0">
                <a:solidFill>
                  <a:srgbClr val="0066CC"/>
                </a:solidFill>
              </a:rPr>
              <a:t>data missing </a:t>
            </a:r>
            <a:r>
              <a:rPr lang="en-US" altLang="zh-CN" dirty="0" smtClean="0"/>
              <a:t>in the new applications</a:t>
            </a:r>
            <a:r>
              <a:rPr lang="en-US" altLang="zh-CN" dirty="0"/>
              <a:t>.</a:t>
            </a:r>
            <a:endParaRPr lang="en-US" altLang="zh-CN" dirty="0" smtClean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/>
            <a:endParaRPr lang="en-US" altLang="zh-CN" sz="2000" dirty="0" smtClean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55576" y="1929026"/>
            <a:ext cx="8064896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zh-CN" sz="2000" dirty="0" smtClean="0">
                <a:sym typeface="Wingdings" pitchFamily="2" charset="2"/>
              </a:rPr>
              <a:t>Graph search </a:t>
            </a:r>
            <a:r>
              <a:rPr lang="en-US" altLang="zh-CN" sz="2000" dirty="0">
                <a:sym typeface="Wingdings" pitchFamily="2" charset="2"/>
              </a:rPr>
              <a:t>with high </a:t>
            </a:r>
            <a:r>
              <a:rPr lang="en-US" altLang="zh-CN" sz="2000" dirty="0" smtClean="0">
                <a:sym typeface="Wingdings" pitchFamily="2" charset="2"/>
              </a:rPr>
              <a:t>efficiency, striking a balance </a:t>
            </a:r>
            <a:r>
              <a:rPr lang="en-US" altLang="zh-CN" sz="2000" dirty="0">
                <a:sym typeface="Wingdings" pitchFamily="2" charset="2"/>
              </a:rPr>
              <a:t>between </a:t>
            </a:r>
            <a:r>
              <a:rPr lang="en-US" altLang="zh-CN" sz="2000" dirty="0" smtClean="0">
                <a:sym typeface="Wingdings" pitchFamily="2" charset="2"/>
              </a:rPr>
              <a:t>its </a:t>
            </a:r>
            <a:r>
              <a:rPr lang="en-US" altLang="zh-CN" sz="2000" dirty="0">
                <a:sym typeface="Wingdings" pitchFamily="2" charset="2"/>
              </a:rPr>
              <a:t>performance and </a:t>
            </a:r>
            <a:r>
              <a:rPr lang="en-US" altLang="zh-CN" sz="2000" dirty="0" smtClean="0">
                <a:sym typeface="Wingdings" pitchFamily="2" charset="2"/>
              </a:rPr>
              <a:t>accuracy.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403700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Consider </a:t>
            </a:r>
            <a:r>
              <a:rPr lang="en-US" altLang="zh-CN" sz="2000" dirty="0"/>
              <a:t>the </a:t>
            </a:r>
            <a:r>
              <a:rPr lang="en-US" altLang="zh-CN" sz="2000" dirty="0" smtClean="0"/>
              <a:t>dynamic changes and </a:t>
            </a:r>
            <a:r>
              <a:rPr lang="en-US" altLang="zh-CN" sz="2000" dirty="0"/>
              <a:t>timing </a:t>
            </a:r>
            <a:r>
              <a:rPr lang="en-US" altLang="zh-CN" sz="2000" dirty="0" smtClean="0"/>
              <a:t>characteristics </a:t>
            </a:r>
            <a:r>
              <a:rPr lang="en-US" altLang="zh-CN" sz="2000" dirty="0"/>
              <a:t>of </a:t>
            </a:r>
            <a:r>
              <a:rPr lang="en-US" altLang="zh-CN" sz="2000" dirty="0" smtClean="0"/>
              <a:t>data.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5765194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Solve the data quality problems</a:t>
            </a:r>
            <a:r>
              <a:rPr lang="en-US" altLang="zh-CN" sz="2000" dirty="0"/>
              <a:t>.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58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Real-life graphs </a:t>
            </a:r>
            <a:r>
              <a:rPr lang="en-US" altLang="zh-CN" sz="2400" dirty="0" smtClean="0"/>
              <a:t>are </a:t>
            </a:r>
            <a:r>
              <a:rPr lang="en-US" altLang="zh-CN" sz="2400" dirty="0" smtClean="0">
                <a:solidFill>
                  <a:srgbClr val="3366CC"/>
                </a:solidFill>
              </a:rPr>
              <a:t>typically way too large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de-DE" altLang="zh-CN" sz="2000" dirty="0" smtClean="0"/>
              <a:t>Yahoo! web graph: 14 billion nodes</a:t>
            </a:r>
          </a:p>
          <a:p>
            <a:pPr lvl="1"/>
            <a:r>
              <a:rPr lang="en-US" altLang="zh-CN" sz="2000" dirty="0" err="1" smtClean="0"/>
              <a:t>Facebook</a:t>
            </a:r>
            <a:r>
              <a:rPr lang="en-US" altLang="zh-CN" sz="2000" dirty="0" smtClean="0"/>
              <a:t>: over 0.8 billion users</a:t>
            </a:r>
            <a:endParaRPr lang="en-US" altLang="zh-CN" sz="5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Real-life graphs </a:t>
            </a:r>
            <a:r>
              <a:rPr lang="en-US" altLang="zh-CN" sz="2400" dirty="0" smtClean="0"/>
              <a:t>are </a:t>
            </a:r>
            <a:r>
              <a:rPr lang="en-US" altLang="zh-CN" sz="2400" dirty="0" smtClean="0">
                <a:solidFill>
                  <a:srgbClr val="3366CC"/>
                </a:solidFill>
              </a:rPr>
              <a:t>naturally distributed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en-US" altLang="zh-CN" sz="2000" dirty="0" smtClean="0"/>
              <a:t>Google, Yahoo! and </a:t>
            </a:r>
            <a:r>
              <a:rPr lang="en-US" altLang="zh-CN" sz="2000" dirty="0" err="1" smtClean="0"/>
              <a:t>Facebook</a:t>
            </a:r>
            <a:r>
              <a:rPr lang="en-US" altLang="zh-CN" sz="2000" dirty="0" smtClean="0"/>
              <a:t> have large-scale data centers</a:t>
            </a:r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323528" y="5517232"/>
            <a:ext cx="8568952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/>
              <a:t>It is nature to study “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distributed graph search</a:t>
            </a:r>
            <a:r>
              <a:rPr lang="en-US" altLang="zh-CN" sz="2000" b="1" dirty="0" smtClean="0"/>
              <a:t>”!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42088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zh-CN" sz="2000" dirty="0" smtClean="0"/>
              <a:t>It is </a:t>
            </a:r>
            <a:r>
              <a:rPr lang="en-US" altLang="zh-CN" sz="2000" dirty="0" smtClean="0">
                <a:solidFill>
                  <a:srgbClr val="FF0000"/>
                </a:solidFill>
              </a:rPr>
              <a:t>NOT</a:t>
            </a:r>
            <a:r>
              <a:rPr lang="en-US" altLang="zh-CN" sz="2000" dirty="0" smtClean="0"/>
              <a:t> practical to handle large graphs on single machines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109010"/>
            <a:ext cx="810039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zh-CN" sz="2000" dirty="0" smtClean="0"/>
              <a:t>Distributed graph processing is inevitable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Distributed Processing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Distributed Processing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285720" y="1412776"/>
            <a:ext cx="8501122" cy="1728192"/>
          </a:xfrm>
        </p:spPr>
        <p:txBody>
          <a:bodyPr/>
          <a:lstStyle/>
          <a:p>
            <a:r>
              <a:rPr lang="en-US" altLang="zh-CN" sz="2000" dirty="0" smtClean="0"/>
              <a:t>A cluster of </a:t>
            </a:r>
            <a:r>
              <a:rPr lang="en-US" altLang="zh-CN" sz="2000" dirty="0" smtClean="0">
                <a:solidFill>
                  <a:srgbClr val="FF0000"/>
                </a:solidFill>
              </a:rPr>
              <a:t>identical</a:t>
            </a:r>
            <a:r>
              <a:rPr lang="en-US" altLang="zh-CN" sz="2000" dirty="0" smtClean="0"/>
              <a:t> machines (with one acted as coordinator);</a:t>
            </a:r>
          </a:p>
          <a:p>
            <a:r>
              <a:rPr lang="en-US" altLang="zh-CN" sz="2000" dirty="0" smtClean="0"/>
              <a:t>Each machine can </a:t>
            </a:r>
            <a:r>
              <a:rPr lang="en-US" altLang="zh-CN" sz="2000" dirty="0" smtClean="0">
                <a:solidFill>
                  <a:srgbClr val="FF0000"/>
                </a:solidFill>
              </a:rPr>
              <a:t>directly</a:t>
            </a:r>
            <a:r>
              <a:rPr lang="en-US" altLang="zh-CN" sz="2000" dirty="0" smtClean="0"/>
              <a:t> send arbitrary number of </a:t>
            </a:r>
            <a:r>
              <a:rPr lang="en-US" altLang="zh-CN" sz="2000" dirty="0" smtClean="0">
                <a:solidFill>
                  <a:srgbClr val="FF0000"/>
                </a:solidFill>
              </a:rPr>
              <a:t>messages</a:t>
            </a:r>
            <a:r>
              <a:rPr lang="en-US" altLang="zh-CN" sz="2000" dirty="0" smtClean="0"/>
              <a:t> to another one;</a:t>
            </a:r>
          </a:p>
          <a:p>
            <a:r>
              <a:rPr lang="en-US" altLang="zh-CN" sz="2000" dirty="0" smtClean="0"/>
              <a:t>All machines </a:t>
            </a:r>
            <a:r>
              <a:rPr lang="en-US" altLang="zh-CN" sz="2000" dirty="0" smtClean="0">
                <a:solidFill>
                  <a:srgbClr val="FF0000"/>
                </a:solidFill>
              </a:rPr>
              <a:t>co-work</a:t>
            </a:r>
            <a:r>
              <a:rPr lang="en-US" altLang="zh-CN" sz="2000" dirty="0" smtClean="0"/>
              <a:t> with each other by </a:t>
            </a:r>
            <a:r>
              <a:rPr lang="en-US" altLang="zh-CN" sz="2000" dirty="0" smtClean="0">
                <a:solidFill>
                  <a:srgbClr val="FF0000"/>
                </a:solidFill>
              </a:rPr>
              <a:t>local computations</a:t>
            </a:r>
            <a:r>
              <a:rPr lang="en-US" altLang="zh-CN" sz="2000" dirty="0" smtClean="0"/>
              <a:t> and </a:t>
            </a:r>
            <a:r>
              <a:rPr lang="en-US" altLang="zh-CN" sz="2000" dirty="0" smtClean="0">
                <a:solidFill>
                  <a:srgbClr val="FF0000"/>
                </a:solidFill>
              </a:rPr>
              <a:t>message-passing</a:t>
            </a:r>
            <a:r>
              <a:rPr lang="en-US" altLang="zh-CN" sz="2000" dirty="0" smtClean="0"/>
              <a:t>.</a:t>
            </a:r>
            <a:endParaRPr lang="zh-CN" altLang="en-US" sz="2000" b="1" dirty="0"/>
          </a:p>
        </p:txBody>
      </p:sp>
      <p:sp>
        <p:nvSpPr>
          <p:cNvPr id="13" name="灯片编号占位符 3"/>
          <p:cNvSpPr txBox="1">
            <a:spLocks/>
          </p:cNvSpPr>
          <p:nvPr/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D224E6-15A8-4E74-8987-281A30D56C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8032" y="908720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 smtClean="0">
                <a:solidFill>
                  <a:srgbClr val="3366CC"/>
                </a:solidFill>
              </a:rPr>
              <a:t>Model of Computation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[3]</a:t>
            </a:r>
            <a:r>
              <a:rPr lang="en-US" altLang="zh-CN" sz="2000" dirty="0" smtClean="0">
                <a:solidFill>
                  <a:srgbClr val="3366CC"/>
                </a:solidFill>
              </a:rPr>
              <a:t>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068960"/>
            <a:ext cx="4320480" cy="145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88032" y="4653136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 smtClean="0">
                <a:solidFill>
                  <a:srgbClr val="3366CC"/>
                </a:solidFill>
              </a:rPr>
              <a:t>Complexity measures: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285720" y="5229200"/>
            <a:ext cx="850112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 smtClean="0"/>
              <a:t>1.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Visit times</a:t>
            </a:r>
            <a:r>
              <a:rPr lang="en-US" altLang="zh-CN" sz="2000" dirty="0" smtClean="0"/>
              <a:t>: the maximum visiting times of a machine (</a:t>
            </a:r>
            <a:r>
              <a:rPr lang="en-US" altLang="zh-CN" sz="2000" b="1" dirty="0" smtClean="0">
                <a:solidFill>
                  <a:srgbClr val="3366CC"/>
                </a:solidFill>
              </a:rPr>
              <a:t>interactions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2.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Makespan</a:t>
            </a:r>
            <a:r>
              <a:rPr lang="en-US" altLang="zh-CN" sz="2000" dirty="0" smtClean="0"/>
              <a:t>: the evaluation completion time (</a:t>
            </a:r>
            <a:r>
              <a:rPr lang="en-US" altLang="zh-CN" sz="2000" b="1" dirty="0" smtClean="0">
                <a:solidFill>
                  <a:srgbClr val="3366CC"/>
                </a:solidFill>
              </a:rPr>
              <a:t>efficiency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3.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Data shipment</a:t>
            </a:r>
            <a:r>
              <a:rPr lang="en-US" altLang="zh-CN" sz="2000" dirty="0" smtClean="0"/>
              <a:t>: the size of the total messages shipped among distinct</a:t>
            </a:r>
          </a:p>
          <a:p>
            <a:r>
              <a:rPr lang="en-US" altLang="zh-CN" sz="2000" dirty="0" smtClean="0"/>
              <a:t>machines (</a:t>
            </a:r>
            <a:r>
              <a:rPr lang="en-US" altLang="zh-CN" sz="2000" b="1" dirty="0" smtClean="0">
                <a:solidFill>
                  <a:srgbClr val="3366CC"/>
                </a:solidFill>
              </a:rPr>
              <a:t>network band consumption</a:t>
            </a:r>
            <a:r>
              <a:rPr lang="en-US" altLang="zh-CN" sz="2000" dirty="0" smtClean="0"/>
              <a:t>)</a:t>
            </a:r>
            <a:endParaRPr kumimoji="0" lang="en-US" altLang="zh-CN" sz="2000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sym typeface="Wingdings" pitchFamily="2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00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Incremental Techniques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85720" y="1648180"/>
            <a:ext cx="8501122" cy="2500900"/>
          </a:xfrm>
        </p:spPr>
        <p:txBody>
          <a:bodyPr/>
          <a:lstStyle/>
          <a:p>
            <a:r>
              <a:rPr lang="en-US" altLang="zh-CN" sz="2400" dirty="0" smtClean="0"/>
              <a:t>Converting the indexing system to an </a:t>
            </a:r>
            <a:r>
              <a:rPr lang="en-US" altLang="zh-CN" sz="2400" dirty="0" smtClean="0">
                <a:solidFill>
                  <a:srgbClr val="FF0000"/>
                </a:solidFill>
              </a:rPr>
              <a:t>incremental</a:t>
            </a:r>
            <a:r>
              <a:rPr lang="en-US" altLang="zh-CN" sz="2400" dirty="0" smtClean="0"/>
              <a:t> system,</a:t>
            </a:r>
          </a:p>
          <a:p>
            <a:r>
              <a:rPr lang="en-US" altLang="zh-CN" sz="2400" dirty="0" smtClean="0"/>
              <a:t>Reduce the average document processing latency by </a:t>
            </a:r>
            <a:r>
              <a:rPr lang="en-US" altLang="zh-CN" sz="2400" dirty="0" smtClean="0">
                <a:solidFill>
                  <a:srgbClr val="FF0000"/>
                </a:solidFill>
              </a:rPr>
              <a:t>a factor of 100</a:t>
            </a:r>
          </a:p>
          <a:p>
            <a:r>
              <a:rPr lang="en-US" altLang="zh-CN" sz="2400" dirty="0" smtClean="0"/>
              <a:t>Process the same number of documents per day, while </a:t>
            </a:r>
            <a:r>
              <a:rPr lang="en-US" altLang="zh-CN" sz="2400" dirty="0" smtClean="0">
                <a:solidFill>
                  <a:srgbClr val="FF0000"/>
                </a:solidFill>
              </a:rPr>
              <a:t>reducing</a:t>
            </a:r>
            <a:r>
              <a:rPr lang="en-US" altLang="zh-CN" sz="2400" dirty="0" smtClean="0"/>
              <a:t> the average age of documents in Google search results </a:t>
            </a:r>
            <a:r>
              <a:rPr lang="en-US" altLang="zh-CN" sz="2400" dirty="0" smtClean="0">
                <a:solidFill>
                  <a:srgbClr val="FF0000"/>
                </a:solidFill>
              </a:rPr>
              <a:t>by 50%.</a:t>
            </a:r>
            <a:endParaRPr lang="en-US" altLang="zh-CN" sz="5400" dirty="0" smtClean="0">
              <a:solidFill>
                <a:srgbClr val="FF0000"/>
              </a:solidFill>
            </a:endParaRPr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251520" y="5517232"/>
            <a:ext cx="8568952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/>
              <a:t>It is a great waste to compute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everything from scratch</a:t>
            </a:r>
            <a:r>
              <a:rPr lang="en-US" altLang="zh-CN" sz="2000" b="1" dirty="0" smtClean="0"/>
              <a:t>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2048" y="908720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Google 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Percolator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 [9]</a:t>
            </a:r>
            <a:r>
              <a:rPr lang="en-US" altLang="zh-CN" sz="2400" dirty="0" smtClean="0">
                <a:solidFill>
                  <a:srgbClr val="0066CC"/>
                </a:solidFill>
              </a:rPr>
              <a:t>: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Data Preprocessing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08720"/>
            <a:ext cx="8712968" cy="5256584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Data Sampling 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Instead of dealing with the entire </a:t>
            </a:r>
            <a:r>
              <a:rPr lang="en-US" altLang="zh-CN" sz="2000" dirty="0" smtClean="0"/>
              <a:t>data graphs, it</a:t>
            </a:r>
            <a:r>
              <a:rPr lang="en-US" altLang="zh-CN" sz="2000" dirty="0" smtClean="0">
                <a:solidFill>
                  <a:srgbClr val="0066CC"/>
                </a:solidFill>
              </a:rPr>
              <a:t> reduces the size </a:t>
            </a:r>
            <a:r>
              <a:rPr lang="en-US" altLang="zh-CN" sz="2000" dirty="0" smtClean="0"/>
              <a:t>of data graphs by </a:t>
            </a:r>
            <a:r>
              <a:rPr lang="en-US" altLang="zh-CN" sz="2000" dirty="0"/>
              <a:t>sampling </a:t>
            </a:r>
            <a:r>
              <a:rPr lang="en-US" altLang="zh-CN" sz="2000" dirty="0" smtClean="0"/>
              <a:t>and allows </a:t>
            </a:r>
            <a:r>
              <a:rPr lang="en-US" altLang="zh-CN" sz="2000" dirty="0"/>
              <a:t>a certain loss of </a:t>
            </a:r>
            <a:r>
              <a:rPr lang="en-US" altLang="zh-CN" sz="2000" dirty="0" smtClean="0"/>
              <a:t>precision.</a:t>
            </a:r>
          </a:p>
          <a:p>
            <a:pPr lvl="1"/>
            <a:r>
              <a:rPr lang="en-US" altLang="zh-CN" sz="2000" dirty="0" smtClean="0"/>
              <a:t>In the sampling process, ensure that </a:t>
            </a:r>
            <a:r>
              <a:rPr lang="en-US" altLang="zh-CN" sz="2000" dirty="0"/>
              <a:t>the sampling data </a:t>
            </a:r>
            <a:r>
              <a:rPr lang="en-US" altLang="zh-CN" sz="2000" dirty="0" smtClean="0"/>
              <a:t>obtained can </a:t>
            </a:r>
            <a:r>
              <a:rPr lang="en-US" altLang="zh-CN" sz="2000" dirty="0">
                <a:solidFill>
                  <a:srgbClr val="0066CC"/>
                </a:solidFill>
              </a:rPr>
              <a:t>reflect </a:t>
            </a:r>
            <a:r>
              <a:rPr lang="en-US" altLang="zh-CN" sz="2000" dirty="0" smtClean="0">
                <a:solidFill>
                  <a:srgbClr val="0066CC"/>
                </a:solidFill>
              </a:rPr>
              <a:t>the</a:t>
            </a:r>
            <a:r>
              <a:rPr lang="en-US" altLang="zh-CN" sz="2000" dirty="0">
                <a:solidFill>
                  <a:srgbClr val="0066CC"/>
                </a:solidFill>
              </a:rPr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characteristics </a:t>
            </a:r>
            <a:r>
              <a:rPr lang="en-US" altLang="zh-CN" sz="2000" dirty="0">
                <a:solidFill>
                  <a:srgbClr val="0066CC"/>
                </a:solidFill>
              </a:rPr>
              <a:t>and </a:t>
            </a:r>
            <a:r>
              <a:rPr lang="en-US" altLang="zh-CN" sz="2000" dirty="0" smtClean="0">
                <a:solidFill>
                  <a:srgbClr val="0066CC"/>
                </a:solidFill>
              </a:rPr>
              <a:t>information </a:t>
            </a:r>
            <a:r>
              <a:rPr lang="en-US" altLang="zh-CN" sz="2000" dirty="0" smtClean="0"/>
              <a:t>of the original </a:t>
            </a:r>
            <a:r>
              <a:rPr lang="en-US" altLang="zh-CN" sz="2000" dirty="0"/>
              <a:t>data </a:t>
            </a:r>
            <a:r>
              <a:rPr lang="en-US" altLang="zh-CN" sz="2000" dirty="0" smtClean="0"/>
              <a:t>graphs as </a:t>
            </a:r>
            <a:r>
              <a:rPr lang="en-US" altLang="zh-CN" sz="2000" dirty="0"/>
              <a:t>much as </a:t>
            </a:r>
            <a:r>
              <a:rPr lang="en-US" altLang="zh-CN" sz="2000" dirty="0" smtClean="0"/>
              <a:t>possible.</a:t>
            </a:r>
          </a:p>
          <a:p>
            <a:pPr marL="342900" lvl="1" indent="-342900">
              <a:buFontTx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Data Compression</a:t>
            </a:r>
          </a:p>
          <a:p>
            <a:pPr lvl="1"/>
            <a:r>
              <a:rPr lang="en-US" altLang="zh-CN" sz="2000" dirty="0" smtClean="0"/>
              <a:t>It </a:t>
            </a:r>
            <a:r>
              <a:rPr lang="en-US" altLang="zh-CN" sz="2000" dirty="0" smtClean="0">
                <a:solidFill>
                  <a:srgbClr val="0066CC"/>
                </a:solidFill>
              </a:rPr>
              <a:t>generates small graphs from original data graphs </a:t>
            </a:r>
            <a:r>
              <a:rPr lang="en-US" altLang="zh-CN" sz="2000" dirty="0" smtClean="0"/>
              <a:t>that preserve the information only relevant to queries.</a:t>
            </a:r>
          </a:p>
          <a:p>
            <a:pPr lvl="1"/>
            <a:r>
              <a:rPr lang="en-US" altLang="zh-CN" sz="2000" dirty="0" smtClean="0"/>
              <a:t>A specific compression method is applied to a specific query application, such that data graph compression is not universal for all query applications.</a:t>
            </a:r>
          </a:p>
          <a:p>
            <a:pPr lvl="1"/>
            <a:r>
              <a:rPr lang="en-US" altLang="zh-CN" sz="2000" dirty="0" err="1" smtClean="0"/>
              <a:t>Reachability</a:t>
            </a:r>
            <a:r>
              <a:rPr lang="en-US" altLang="zh-CN" sz="2000" dirty="0" smtClean="0"/>
              <a:t> query, Neighbor query</a:t>
            </a:r>
          </a:p>
        </p:txBody>
      </p:sp>
    </p:spTree>
    <p:extLst>
      <p:ext uri="{BB962C8B-B14F-4D97-AF65-F5344CB8AC3E}">
        <p14:creationId xmlns:p14="http://schemas.microsoft.com/office/powerpoint/2010/main" xmlns="" val="140531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Data Preprocessing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08720"/>
            <a:ext cx="8712968" cy="499724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Indexing</a:t>
            </a:r>
          </a:p>
          <a:p>
            <a:pPr marL="342900" lvl="1" indent="-342900">
              <a:buFontTx/>
              <a:buChar char="•"/>
            </a:pPr>
            <a:r>
              <a:rPr lang="en-US" altLang="zh-CN" sz="2000" dirty="0" smtClean="0"/>
              <a:t>There are mainly </a:t>
            </a:r>
            <a:r>
              <a:rPr lang="en-US" altLang="zh-CN" sz="2000" dirty="0" smtClean="0">
                <a:solidFill>
                  <a:srgbClr val="FF0000"/>
                </a:solidFill>
              </a:rPr>
              <a:t>three standards </a:t>
            </a:r>
            <a:r>
              <a:rPr lang="en-US" altLang="zh-CN" sz="2000" dirty="0" smtClean="0"/>
              <a:t>for measuring the goodness of an indexing method.</a:t>
            </a:r>
          </a:p>
          <a:p>
            <a:pPr lvl="1"/>
            <a:r>
              <a:rPr lang="en-US" altLang="zh-CN" sz="2000" dirty="0" smtClean="0"/>
              <a:t>The</a:t>
            </a:r>
            <a:r>
              <a:rPr lang="en-US" altLang="zh-CN" sz="2000" dirty="0" smtClean="0">
                <a:solidFill>
                  <a:srgbClr val="0066CC"/>
                </a:solidFill>
              </a:rPr>
              <a:t> space </a:t>
            </a:r>
            <a:r>
              <a:rPr lang="en-US" altLang="zh-CN" sz="2000" dirty="0" smtClean="0"/>
              <a:t>of a graph index</a:t>
            </a:r>
          </a:p>
          <a:p>
            <a:pPr lvl="1"/>
            <a:r>
              <a:rPr lang="en-US" altLang="zh-CN" sz="2000" dirty="0" smtClean="0">
                <a:solidFill>
                  <a:srgbClr val="0066CC"/>
                </a:solidFill>
              </a:rPr>
              <a:t>Establishing time </a:t>
            </a:r>
            <a:r>
              <a:rPr lang="en-US" altLang="zh-CN" sz="2000" dirty="0" smtClean="0"/>
              <a:t>for a graph index</a:t>
            </a:r>
            <a:endParaRPr lang="en-US" altLang="zh-CN" sz="2000" dirty="0" smtClean="0">
              <a:solidFill>
                <a:srgbClr val="0066CC"/>
              </a:solidFill>
            </a:endParaRPr>
          </a:p>
          <a:p>
            <a:pPr lvl="1"/>
            <a:r>
              <a:rPr lang="en-US" altLang="zh-CN" sz="2000" dirty="0" smtClean="0">
                <a:solidFill>
                  <a:srgbClr val="0066CC"/>
                </a:solidFill>
              </a:rPr>
              <a:t>Query time </a:t>
            </a:r>
            <a:r>
              <a:rPr lang="en-US" altLang="zh-CN" sz="2000" dirty="0" smtClean="0"/>
              <a:t>with a graph index</a:t>
            </a:r>
          </a:p>
          <a:p>
            <a:pPr marL="342900" lvl="1" indent="-342900">
              <a:buFontTx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Data Partitioning</a:t>
            </a:r>
          </a:p>
          <a:p>
            <a:pPr lvl="1"/>
            <a:r>
              <a:rPr lang="en-US" altLang="zh-CN" sz="2000" dirty="0" smtClean="0"/>
              <a:t>Partition a data graph to relatively “small” graphs</a:t>
            </a:r>
          </a:p>
          <a:p>
            <a:pPr lvl="1"/>
            <a:r>
              <a:rPr lang="en-US" altLang="zh-CN" sz="2000" dirty="0" smtClean="0"/>
              <a:t>Hash function is a simple approach for random partitioning.</a:t>
            </a:r>
          </a:p>
          <a:p>
            <a:pPr lvl="1"/>
            <a:r>
              <a:rPr lang="en-US" altLang="zh-CN" sz="2000" dirty="0" smtClean="0"/>
              <a:t>There are well established tools, e.g</a:t>
            </a:r>
            <a:r>
              <a:rPr lang="en-US" altLang="zh-CN" sz="2000" dirty="0" smtClean="0"/>
              <a:t>., </a:t>
            </a:r>
            <a:r>
              <a:rPr lang="en-US" altLang="zh-CN" sz="2000" dirty="0" err="1" smtClean="0"/>
              <a:t>Metis</a:t>
            </a:r>
            <a:r>
              <a:rPr lang="en-US" altLang="zh-CN" sz="2000" dirty="0" smtClean="0"/>
              <a:t> [11].</a:t>
            </a:r>
          </a:p>
        </p:txBody>
      </p:sp>
    </p:spTree>
    <p:extLst>
      <p:ext uri="{BB962C8B-B14F-4D97-AF65-F5344CB8AC3E}">
        <p14:creationId xmlns:p14="http://schemas.microsoft.com/office/powerpoint/2010/main" xmlns="" val="20589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Related Publications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[1] </a:t>
            </a:r>
            <a:r>
              <a:rPr lang="en-US" altLang="zh-CN" sz="1400" b="1" dirty="0" err="1" smtClean="0"/>
              <a:t>Shuai</a:t>
            </a:r>
            <a:r>
              <a:rPr lang="en-US" altLang="zh-CN" sz="1400" b="1" dirty="0" smtClean="0"/>
              <a:t> Ma</a:t>
            </a:r>
            <a:r>
              <a:rPr lang="en-US" altLang="zh-CN" sz="1400" dirty="0" smtClean="0"/>
              <a:t>, Yang Cao, </a:t>
            </a:r>
            <a:r>
              <a:rPr lang="en-US" altLang="zh-CN" sz="1400" dirty="0" err="1" smtClean="0"/>
              <a:t>Wenfei</a:t>
            </a:r>
            <a:r>
              <a:rPr lang="en-US" altLang="zh-CN" sz="1400" dirty="0" smtClean="0"/>
              <a:t> Fan, 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and </a:t>
            </a:r>
            <a:r>
              <a:rPr lang="en-US" altLang="zh-CN" sz="1400" dirty="0" err="1" smtClean="0"/>
              <a:t>Tianyu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Wo</a:t>
            </a:r>
            <a:r>
              <a:rPr lang="en-US" altLang="zh-CN" sz="1400" dirty="0" smtClean="0"/>
              <a:t>, Strong Simulation: Capturing Topology in Graph Pattern Matching. </a:t>
            </a:r>
            <a:r>
              <a:rPr lang="en-US" altLang="zh-CN" sz="1400" b="1" dirty="0" smtClean="0">
                <a:solidFill>
                  <a:srgbClr val="000099"/>
                </a:solidFill>
              </a:rPr>
              <a:t>ACM TODS</a:t>
            </a:r>
            <a:r>
              <a:rPr lang="en-US" altLang="zh-CN" sz="1400" dirty="0" smtClean="0"/>
              <a:t>, 2014, to appear</a:t>
            </a:r>
            <a:r>
              <a:rPr lang="en-US" altLang="zh-CN" sz="1400" dirty="0" smtClean="0">
                <a:solidFill>
                  <a:srgbClr val="000000"/>
                </a:solidFill>
              </a:rPr>
              <a:t>.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[2]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Weiren</a:t>
            </a:r>
            <a:r>
              <a:rPr lang="en-US" altLang="zh-CN" sz="1400" dirty="0" smtClean="0">
                <a:solidFill>
                  <a:srgbClr val="000000"/>
                </a:solidFill>
              </a:rPr>
              <a:t> Yu,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Charu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Aggarwal</a:t>
            </a:r>
            <a:r>
              <a:rPr lang="en-US" altLang="zh-CN" sz="1400" dirty="0" smtClean="0">
                <a:solidFill>
                  <a:srgbClr val="000000"/>
                </a:solidFill>
              </a:rPr>
              <a:t>, </a:t>
            </a:r>
            <a:r>
              <a:rPr lang="en-US" altLang="zh-CN" sz="1400" b="1" dirty="0" err="1" smtClean="0">
                <a:solidFill>
                  <a:srgbClr val="000000"/>
                </a:solidFill>
              </a:rPr>
              <a:t>Shuai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Ma</a:t>
            </a:r>
            <a:r>
              <a:rPr lang="en-US" altLang="zh-CN" sz="1400" dirty="0" smtClean="0">
                <a:solidFill>
                  <a:srgbClr val="000000"/>
                </a:solidFill>
              </a:rPr>
              <a:t>*, and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Haixun</a:t>
            </a:r>
            <a:r>
              <a:rPr lang="en-US" altLang="zh-CN" sz="1400" dirty="0" smtClean="0">
                <a:solidFill>
                  <a:srgbClr val="000000"/>
                </a:solidFill>
              </a:rPr>
              <a:t> Wang, On Anomalous Hot Spot Discovery in Graph Streams, </a:t>
            </a:r>
            <a:r>
              <a:rPr lang="en-US" altLang="zh-CN" sz="1400" b="1" dirty="0" smtClean="0">
                <a:solidFill>
                  <a:srgbClr val="000099"/>
                </a:solidFill>
              </a:rPr>
              <a:t>ICDM</a:t>
            </a:r>
            <a:r>
              <a:rPr lang="en-US" altLang="zh-CN" sz="1400" dirty="0" smtClean="0">
                <a:solidFill>
                  <a:srgbClr val="000000"/>
                </a:solidFill>
              </a:rPr>
              <a:t> 2013.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[3]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</a:t>
            </a:r>
            <a:r>
              <a:rPr lang="en-US" altLang="zh-CN" sz="1400" b="1" dirty="0" err="1" smtClean="0">
                <a:solidFill>
                  <a:srgbClr val="000000"/>
                </a:solidFill>
              </a:rPr>
              <a:t>Shuai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Ma</a:t>
            </a:r>
            <a:r>
              <a:rPr lang="en-US" altLang="zh-CN" sz="1400" dirty="0" smtClean="0">
                <a:solidFill>
                  <a:srgbClr val="000000"/>
                </a:solidFill>
              </a:rPr>
              <a:t>, Yang Cao,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Jinpeng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Huai</a:t>
            </a:r>
            <a:r>
              <a:rPr lang="en-US" altLang="zh-CN" sz="1400" dirty="0" smtClean="0">
                <a:solidFill>
                  <a:srgbClr val="000000"/>
                </a:solidFill>
              </a:rPr>
              <a:t>, and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Tianyu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1400" dirty="0" smtClean="0">
                <a:solidFill>
                  <a:srgbClr val="000000"/>
                </a:solidFill>
              </a:rPr>
              <a:t>, Distributed Graph Pattern Matching, </a:t>
            </a:r>
            <a:r>
              <a:rPr lang="en-US" altLang="zh-CN" sz="1400" b="1" dirty="0" smtClean="0">
                <a:solidFill>
                  <a:srgbClr val="000099"/>
                </a:solidFill>
              </a:rPr>
              <a:t>WWW</a:t>
            </a:r>
            <a:r>
              <a:rPr lang="en-US" altLang="zh-CN" sz="1400" dirty="0" smtClean="0">
                <a:solidFill>
                  <a:srgbClr val="000000"/>
                </a:solidFill>
              </a:rPr>
              <a:t> 2012.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[4] </a:t>
            </a:r>
            <a:r>
              <a:rPr lang="en-US" altLang="zh-CN" sz="1400" b="1" dirty="0" err="1" smtClean="0">
                <a:solidFill>
                  <a:srgbClr val="000000"/>
                </a:solidFill>
              </a:rPr>
              <a:t>Shuai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Ma</a:t>
            </a:r>
            <a:r>
              <a:rPr lang="en-US" altLang="zh-CN" sz="1400" dirty="0" smtClean="0">
                <a:solidFill>
                  <a:srgbClr val="000000"/>
                </a:solidFill>
              </a:rPr>
              <a:t>, Yang Cao,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Wenfei</a:t>
            </a:r>
            <a:r>
              <a:rPr lang="en-US" altLang="zh-CN" sz="1400" dirty="0" smtClean="0">
                <a:solidFill>
                  <a:srgbClr val="000000"/>
                </a:solidFill>
              </a:rPr>
              <a:t> Fan,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Jinpeng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Huai</a:t>
            </a:r>
            <a:r>
              <a:rPr lang="en-US" altLang="zh-CN" sz="1400" dirty="0" smtClean="0">
                <a:solidFill>
                  <a:srgbClr val="000000"/>
                </a:solidFill>
              </a:rPr>
              <a:t>, and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Tianyu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1400" dirty="0" smtClean="0">
                <a:solidFill>
                  <a:srgbClr val="000000"/>
                </a:solidFill>
              </a:rPr>
              <a:t>, Capturing Topology in Graph Pattern Matching, </a:t>
            </a:r>
            <a:r>
              <a:rPr lang="en-US" altLang="zh-CN" sz="1400" b="1" dirty="0" smtClean="0">
                <a:solidFill>
                  <a:srgbClr val="000099"/>
                </a:solidFill>
              </a:rPr>
              <a:t>VLDB</a:t>
            </a:r>
            <a:r>
              <a:rPr lang="en-US" altLang="zh-CN" sz="1400" dirty="0" smtClean="0">
                <a:solidFill>
                  <a:srgbClr val="000000"/>
                </a:solidFill>
              </a:rPr>
              <a:t> 2012.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[5]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Wenfei</a:t>
            </a:r>
            <a:r>
              <a:rPr lang="en-US" altLang="zh-CN" sz="1400" dirty="0" smtClean="0">
                <a:solidFill>
                  <a:srgbClr val="000000"/>
                </a:solidFill>
              </a:rPr>
              <a:t> Fan,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Jianzhong</a:t>
            </a:r>
            <a:r>
              <a:rPr lang="en-US" altLang="zh-CN" sz="1400" dirty="0" smtClean="0">
                <a:solidFill>
                  <a:srgbClr val="000000"/>
                </a:solidFill>
              </a:rPr>
              <a:t> Li, </a:t>
            </a:r>
            <a:r>
              <a:rPr lang="en-US" altLang="zh-CN" sz="1400" b="1" dirty="0" err="1" smtClean="0">
                <a:solidFill>
                  <a:srgbClr val="000000"/>
                </a:solidFill>
              </a:rPr>
              <a:t>Shuai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Ma</a:t>
            </a:r>
            <a:r>
              <a:rPr lang="en-US" altLang="zh-CN" sz="1400" dirty="0" smtClean="0">
                <a:solidFill>
                  <a:srgbClr val="000000"/>
                </a:solidFill>
              </a:rPr>
              <a:t>*, Nan Tang, and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Yinghui</a:t>
            </a:r>
            <a:r>
              <a:rPr lang="en-US" altLang="zh-CN" sz="1400" dirty="0" smtClean="0">
                <a:solidFill>
                  <a:srgbClr val="000000"/>
                </a:solidFill>
              </a:rPr>
              <a:t> Wu, Adding Regular Expressions to Graph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Reachability</a:t>
            </a:r>
            <a:r>
              <a:rPr lang="en-US" altLang="zh-CN" sz="1400" dirty="0" smtClean="0">
                <a:solidFill>
                  <a:srgbClr val="000000"/>
                </a:solidFill>
              </a:rPr>
              <a:t> and Pattern Queries, </a:t>
            </a:r>
            <a:r>
              <a:rPr lang="en-US" altLang="zh-CN" sz="1400" b="1" dirty="0" smtClean="0">
                <a:solidFill>
                  <a:srgbClr val="000099"/>
                </a:solidFill>
              </a:rPr>
              <a:t>ICDE</a:t>
            </a:r>
            <a:r>
              <a:rPr lang="en-US" altLang="zh-CN" sz="1400" dirty="0" smtClean="0">
                <a:solidFill>
                  <a:srgbClr val="000000"/>
                </a:solidFill>
              </a:rPr>
              <a:t> 2011.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[6]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Wenfei</a:t>
            </a:r>
            <a:r>
              <a:rPr lang="en-US" altLang="zh-CN" sz="1400" dirty="0" smtClean="0">
                <a:solidFill>
                  <a:srgbClr val="000000"/>
                </a:solidFill>
              </a:rPr>
              <a:t> Fan,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Jianzhong</a:t>
            </a:r>
            <a:r>
              <a:rPr lang="en-US" altLang="zh-CN" sz="1400" dirty="0" smtClean="0">
                <a:solidFill>
                  <a:srgbClr val="000000"/>
                </a:solidFill>
              </a:rPr>
              <a:t> Li, </a:t>
            </a:r>
            <a:r>
              <a:rPr lang="en-US" altLang="zh-CN" sz="1400" b="1" dirty="0" err="1" smtClean="0">
                <a:solidFill>
                  <a:srgbClr val="000000"/>
                </a:solidFill>
              </a:rPr>
              <a:t>Shuai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Ma</a:t>
            </a:r>
            <a:r>
              <a:rPr lang="en-US" altLang="zh-CN" sz="1400" dirty="0" smtClean="0">
                <a:solidFill>
                  <a:srgbClr val="000000"/>
                </a:solidFill>
              </a:rPr>
              <a:t>, Nan Tang,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Yinghui</a:t>
            </a:r>
            <a:r>
              <a:rPr lang="en-US" altLang="zh-CN" sz="1400" dirty="0" smtClean="0">
                <a:solidFill>
                  <a:srgbClr val="000000"/>
                </a:solidFill>
              </a:rPr>
              <a:t> Wu, and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Yunpeng</a:t>
            </a:r>
            <a:r>
              <a:rPr lang="en-US" altLang="zh-CN" sz="1400" dirty="0" smtClean="0">
                <a:solidFill>
                  <a:srgbClr val="000000"/>
                </a:solidFill>
              </a:rPr>
              <a:t> Wu, Graph Pattern Matching: From Intractable to Polynomial Time, </a:t>
            </a:r>
            <a:r>
              <a:rPr lang="en-US" altLang="zh-CN" sz="1400" b="1" dirty="0" smtClean="0">
                <a:solidFill>
                  <a:srgbClr val="000099"/>
                </a:solidFill>
              </a:rPr>
              <a:t>VLDB</a:t>
            </a:r>
            <a:r>
              <a:rPr lang="en-US" altLang="zh-CN" sz="1400" dirty="0" smtClean="0">
                <a:solidFill>
                  <a:srgbClr val="000000"/>
                </a:solidFill>
              </a:rPr>
              <a:t> 2010.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[7]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Wenfei</a:t>
            </a:r>
            <a:r>
              <a:rPr lang="en-US" altLang="zh-CN" sz="1400" dirty="0" smtClean="0">
                <a:solidFill>
                  <a:srgbClr val="000000"/>
                </a:solidFill>
              </a:rPr>
              <a:t> Fan,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Jianzhong</a:t>
            </a:r>
            <a:r>
              <a:rPr lang="en-US" altLang="zh-CN" sz="1400" dirty="0" smtClean="0">
                <a:solidFill>
                  <a:srgbClr val="000000"/>
                </a:solidFill>
              </a:rPr>
              <a:t> Li, </a:t>
            </a:r>
            <a:r>
              <a:rPr lang="en-US" altLang="zh-CN" sz="1400" b="1" dirty="0" err="1" smtClean="0">
                <a:solidFill>
                  <a:srgbClr val="000000"/>
                </a:solidFill>
              </a:rPr>
              <a:t>Shuai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Ma</a:t>
            </a:r>
            <a:r>
              <a:rPr lang="en-US" altLang="zh-CN" sz="1400" dirty="0" smtClean="0">
                <a:solidFill>
                  <a:srgbClr val="000000"/>
                </a:solidFill>
              </a:rPr>
              <a:t>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Hongzhi</a:t>
            </a:r>
            <a:r>
              <a:rPr lang="en-US" altLang="zh-CN" sz="1400" dirty="0" smtClean="0">
                <a:solidFill>
                  <a:srgbClr val="000000"/>
                </a:solidFill>
              </a:rPr>
              <a:t> Wang, and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Yinghui</a:t>
            </a:r>
            <a:r>
              <a:rPr lang="en-US" altLang="zh-CN" sz="1400" dirty="0" smtClean="0">
                <a:solidFill>
                  <a:srgbClr val="000000"/>
                </a:solidFill>
              </a:rPr>
              <a:t> Wu, Graph Homomorphism Revisited for Graph Matching, </a:t>
            </a:r>
            <a:r>
              <a:rPr lang="en-US" altLang="zh-CN" sz="1400" b="1" dirty="0" smtClean="0">
                <a:solidFill>
                  <a:srgbClr val="000099"/>
                </a:solidFill>
              </a:rPr>
              <a:t>VLDB</a:t>
            </a:r>
            <a:r>
              <a:rPr lang="en-US" altLang="zh-CN" sz="1400" dirty="0" smtClean="0">
                <a:solidFill>
                  <a:srgbClr val="000000"/>
                </a:solidFill>
              </a:rPr>
              <a:t> 2010.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[8]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Wenfei</a:t>
            </a:r>
            <a:r>
              <a:rPr lang="en-US" altLang="zh-CN" sz="1400" dirty="0" smtClean="0">
                <a:solidFill>
                  <a:srgbClr val="000000"/>
                </a:solidFill>
              </a:rPr>
              <a:t> Fan,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Jianzhong</a:t>
            </a:r>
            <a:r>
              <a:rPr lang="en-US" altLang="zh-CN" sz="1400" dirty="0" smtClean="0">
                <a:solidFill>
                  <a:srgbClr val="000000"/>
                </a:solidFill>
              </a:rPr>
              <a:t> Li, </a:t>
            </a:r>
            <a:r>
              <a:rPr lang="en-US" altLang="zh-CN" sz="1400" b="1" dirty="0" err="1" smtClean="0">
                <a:solidFill>
                  <a:srgbClr val="000000"/>
                </a:solidFill>
              </a:rPr>
              <a:t>Shuai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Ma</a:t>
            </a:r>
            <a:r>
              <a:rPr lang="en-US" altLang="zh-CN" sz="1400" dirty="0" smtClean="0">
                <a:solidFill>
                  <a:srgbClr val="000000"/>
                </a:solidFill>
              </a:rPr>
              <a:t>*, Nan Tang, and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Yinghui</a:t>
            </a:r>
            <a:r>
              <a:rPr lang="en-US" altLang="zh-CN" sz="1400" dirty="0" smtClean="0">
                <a:solidFill>
                  <a:srgbClr val="000000"/>
                </a:solidFill>
              </a:rPr>
              <a:t> Wu, Adding Regular Expressions to Graph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Reachability</a:t>
            </a:r>
            <a:r>
              <a:rPr lang="en-US" altLang="zh-CN" sz="1400" dirty="0" smtClean="0">
                <a:solidFill>
                  <a:srgbClr val="000000"/>
                </a:solidFill>
              </a:rPr>
              <a:t> and Pattern Queries. FCS, Volume 6, Number 3, 313-338, 2012 (</a:t>
            </a:r>
            <a:r>
              <a:rPr lang="en-US" altLang="zh-CN" sz="1400" dirty="0" smtClean="0">
                <a:solidFill>
                  <a:srgbClr val="FF0000"/>
                </a:solidFill>
              </a:rPr>
              <a:t>Invited</a:t>
            </a:r>
            <a:r>
              <a:rPr lang="en-US" altLang="zh-CN" sz="1400" dirty="0" smtClean="0">
                <a:solidFill>
                  <a:srgbClr val="000000"/>
                </a:solidFill>
              </a:rPr>
              <a:t>).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[9] </a:t>
            </a:r>
            <a:r>
              <a:rPr lang="en-US" altLang="zh-CN" sz="1400" b="1" dirty="0" err="1" smtClean="0">
                <a:solidFill>
                  <a:srgbClr val="000000"/>
                </a:solidFill>
              </a:rPr>
              <a:t>Shuai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Ma</a:t>
            </a:r>
            <a:r>
              <a:rPr lang="en-US" altLang="zh-CN" sz="1400" dirty="0" smtClean="0">
                <a:solidFill>
                  <a:srgbClr val="000000"/>
                </a:solidFill>
              </a:rPr>
              <a:t>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1400" dirty="0" smtClean="0">
                <a:solidFill>
                  <a:srgbClr val="000000"/>
                </a:solidFill>
              </a:rPr>
              <a:t> Li,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Xudong</a:t>
            </a:r>
            <a:r>
              <a:rPr lang="en-US" altLang="zh-CN" sz="1400" dirty="0" smtClean="0">
                <a:solidFill>
                  <a:srgbClr val="000000"/>
                </a:solidFill>
              </a:rPr>
              <a:t> Liu, and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Jinpeng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Huai</a:t>
            </a:r>
            <a:r>
              <a:rPr lang="en-US" altLang="zh-CN" sz="1400" dirty="0" smtClean="0">
                <a:solidFill>
                  <a:srgbClr val="000000"/>
                </a:solidFill>
              </a:rPr>
              <a:t>, </a:t>
            </a:r>
            <a:r>
              <a:rPr lang="zh-CN" altLang="en-US" sz="1400" dirty="0" smtClean="0">
                <a:solidFill>
                  <a:srgbClr val="000000"/>
                </a:solidFill>
              </a:rPr>
              <a:t>大数据时代的图搜索技术</a:t>
            </a:r>
            <a:r>
              <a:rPr lang="en-US" altLang="zh-CN" sz="1400" dirty="0" smtClean="0">
                <a:solidFill>
                  <a:srgbClr val="000000"/>
                </a:solidFill>
              </a:rPr>
              <a:t>, 《</a:t>
            </a:r>
            <a:r>
              <a:rPr lang="zh-CN" altLang="en-US" sz="1400" dirty="0" smtClean="0">
                <a:solidFill>
                  <a:srgbClr val="000000"/>
                </a:solidFill>
              </a:rPr>
              <a:t>信息通信技术</a:t>
            </a:r>
            <a:r>
              <a:rPr lang="en-US" altLang="zh-CN" sz="1400" dirty="0" smtClean="0">
                <a:solidFill>
                  <a:srgbClr val="000000"/>
                </a:solidFill>
              </a:rPr>
              <a:t>》,</a:t>
            </a:r>
            <a:r>
              <a:rPr lang="zh-CN" altLang="en-US" sz="1400" dirty="0" smtClean="0">
                <a:solidFill>
                  <a:srgbClr val="000000"/>
                </a:solidFill>
              </a:rPr>
              <a:t>第</a:t>
            </a:r>
            <a:r>
              <a:rPr lang="en-US" altLang="zh-CN" sz="1400" dirty="0" smtClean="0">
                <a:solidFill>
                  <a:srgbClr val="000000"/>
                </a:solidFill>
              </a:rPr>
              <a:t>6</a:t>
            </a:r>
            <a:r>
              <a:rPr lang="zh-CN" altLang="en-US" sz="1400" dirty="0" smtClean="0">
                <a:solidFill>
                  <a:srgbClr val="000000"/>
                </a:solidFill>
              </a:rPr>
              <a:t>期</a:t>
            </a:r>
            <a:r>
              <a:rPr lang="en-US" altLang="zh-CN" sz="1400" dirty="0" smtClean="0">
                <a:solidFill>
                  <a:srgbClr val="000000"/>
                </a:solidFill>
              </a:rPr>
              <a:t>, 41-55, 2013. (</a:t>
            </a:r>
            <a:r>
              <a:rPr lang="en-US" altLang="zh-CN" sz="1400" dirty="0" smtClean="0">
                <a:solidFill>
                  <a:srgbClr val="FF0000"/>
                </a:solidFill>
              </a:rPr>
              <a:t>Invited</a:t>
            </a:r>
            <a:r>
              <a:rPr lang="en-US" altLang="zh-CN" sz="1400" dirty="0" smtClean="0">
                <a:solidFill>
                  <a:srgbClr val="000000"/>
                </a:solidFill>
              </a:rPr>
              <a:t>). 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[10] </a:t>
            </a:r>
            <a:r>
              <a:rPr lang="en-US" altLang="zh-CN" sz="1400" b="1" dirty="0" err="1" smtClean="0">
                <a:solidFill>
                  <a:srgbClr val="000000"/>
                </a:solidFill>
              </a:rPr>
              <a:t>Shuai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Ma</a:t>
            </a:r>
            <a:r>
              <a:rPr lang="en-US" altLang="zh-CN" sz="1400" dirty="0" smtClean="0">
                <a:solidFill>
                  <a:srgbClr val="000000"/>
                </a:solidFill>
              </a:rPr>
              <a:t>, Yang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Cao,Tianyu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Wo</a:t>
            </a:r>
            <a:r>
              <a:rPr lang="en-US" altLang="zh-CN" sz="1400" dirty="0" smtClean="0">
                <a:solidFill>
                  <a:srgbClr val="000000"/>
                </a:solidFill>
              </a:rPr>
              <a:t>, and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Jinpeng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Huai</a:t>
            </a:r>
            <a:r>
              <a:rPr lang="en-US" altLang="zh-CN" sz="1400" dirty="0" smtClean="0">
                <a:solidFill>
                  <a:srgbClr val="000000"/>
                </a:solidFill>
              </a:rPr>
              <a:t>, </a:t>
            </a:r>
            <a:r>
              <a:rPr lang="zh-CN" altLang="en-US" sz="1400" dirty="0" smtClean="0">
                <a:solidFill>
                  <a:srgbClr val="000000"/>
                </a:solidFill>
              </a:rPr>
              <a:t>社会网络与图匹配查询</a:t>
            </a:r>
            <a:r>
              <a:rPr lang="en-US" altLang="zh-CN" sz="1400" dirty="0" smtClean="0">
                <a:solidFill>
                  <a:srgbClr val="000000"/>
                </a:solidFill>
              </a:rPr>
              <a:t>,《</a:t>
            </a:r>
            <a:r>
              <a:rPr lang="zh-CN" altLang="en-US" sz="1400" dirty="0" smtClean="0">
                <a:solidFill>
                  <a:srgbClr val="000000"/>
                </a:solidFill>
              </a:rPr>
              <a:t>中国计算机学会通讯</a:t>
            </a:r>
            <a:r>
              <a:rPr lang="en-US" altLang="zh-CN" sz="1400" dirty="0" smtClean="0">
                <a:solidFill>
                  <a:srgbClr val="000000"/>
                </a:solidFill>
              </a:rPr>
              <a:t>》</a:t>
            </a:r>
            <a:r>
              <a:rPr lang="zh-CN" altLang="en-US" sz="1400" dirty="0" smtClean="0">
                <a:solidFill>
                  <a:srgbClr val="000000"/>
                </a:solidFill>
              </a:rPr>
              <a:t>第</a:t>
            </a:r>
            <a:r>
              <a:rPr lang="en-US" altLang="zh-CN" sz="1400" dirty="0" smtClean="0">
                <a:solidFill>
                  <a:srgbClr val="000000"/>
                </a:solidFill>
              </a:rPr>
              <a:t>8</a:t>
            </a:r>
            <a:r>
              <a:rPr lang="zh-CN" altLang="en-US" sz="1400" dirty="0" smtClean="0">
                <a:solidFill>
                  <a:srgbClr val="000000"/>
                </a:solidFill>
              </a:rPr>
              <a:t>卷第</a:t>
            </a:r>
            <a:r>
              <a:rPr lang="en-US" altLang="zh-CN" sz="1400" dirty="0" smtClean="0">
                <a:solidFill>
                  <a:srgbClr val="000000"/>
                </a:solidFill>
              </a:rPr>
              <a:t>4</a:t>
            </a:r>
            <a:r>
              <a:rPr lang="zh-CN" altLang="en-US" sz="1400" dirty="0" smtClean="0">
                <a:solidFill>
                  <a:srgbClr val="000000"/>
                </a:solidFill>
              </a:rPr>
              <a:t>期</a:t>
            </a:r>
            <a:r>
              <a:rPr lang="en-US" altLang="zh-CN" sz="1400" dirty="0" smtClean="0">
                <a:solidFill>
                  <a:srgbClr val="000000"/>
                </a:solidFill>
              </a:rPr>
              <a:t>20-24, 2012. (</a:t>
            </a:r>
            <a:r>
              <a:rPr lang="en-US" altLang="zh-CN" sz="1400" dirty="0" smtClean="0">
                <a:solidFill>
                  <a:srgbClr val="FF0000"/>
                </a:solidFill>
              </a:rPr>
              <a:t>Invited</a:t>
            </a:r>
            <a:r>
              <a:rPr lang="en-US" altLang="zh-CN" sz="1400" dirty="0" smtClean="0">
                <a:solidFill>
                  <a:srgbClr val="000000"/>
                </a:solidFill>
              </a:rPr>
              <a:t>).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[11] </a:t>
            </a:r>
            <a:r>
              <a:rPr lang="en-US" altLang="zh-CN" sz="1400" b="1" dirty="0" err="1" smtClean="0">
                <a:solidFill>
                  <a:srgbClr val="000000"/>
                </a:solidFill>
              </a:rPr>
              <a:t>Shuai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Ma</a:t>
            </a:r>
            <a:r>
              <a:rPr lang="en-US" altLang="zh-CN" sz="1400" dirty="0" smtClean="0">
                <a:solidFill>
                  <a:srgbClr val="000000"/>
                </a:solidFill>
              </a:rPr>
              <a:t>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Jianxin</a:t>
            </a:r>
            <a:r>
              <a:rPr lang="en-US" altLang="zh-CN" sz="1400" dirty="0" smtClean="0">
                <a:solidFill>
                  <a:srgbClr val="000000"/>
                </a:solidFill>
              </a:rPr>
              <a:t> Li, and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Chunming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Hu</a:t>
            </a:r>
            <a:r>
              <a:rPr lang="en-US" altLang="zh-CN" sz="1400" dirty="0" smtClean="0">
                <a:solidFill>
                  <a:srgbClr val="000000"/>
                </a:solidFill>
              </a:rPr>
              <a:t>, </a:t>
            </a:r>
            <a:r>
              <a:rPr lang="zh-CN" altLang="en-US" sz="1400" dirty="0" smtClean="0">
                <a:solidFill>
                  <a:srgbClr val="000000"/>
                </a:solidFill>
              </a:rPr>
              <a:t>大数据科学与工程的挑战与思考</a:t>
            </a:r>
            <a:r>
              <a:rPr lang="en-US" altLang="zh-CN" sz="1400" dirty="0" smtClean="0">
                <a:solidFill>
                  <a:srgbClr val="000000"/>
                </a:solidFill>
              </a:rPr>
              <a:t>, 《</a:t>
            </a:r>
            <a:r>
              <a:rPr lang="zh-CN" altLang="en-US" sz="1400" dirty="0" smtClean="0">
                <a:solidFill>
                  <a:srgbClr val="000000"/>
                </a:solidFill>
              </a:rPr>
              <a:t>中国计算机学会通讯</a:t>
            </a:r>
            <a:r>
              <a:rPr lang="en-US" altLang="zh-CN" sz="1400" dirty="0" smtClean="0">
                <a:solidFill>
                  <a:srgbClr val="000000"/>
                </a:solidFill>
              </a:rPr>
              <a:t>》</a:t>
            </a:r>
            <a:r>
              <a:rPr lang="zh-CN" altLang="en-US" sz="1400" dirty="0" smtClean="0">
                <a:solidFill>
                  <a:srgbClr val="000000"/>
                </a:solidFill>
              </a:rPr>
              <a:t>第</a:t>
            </a:r>
            <a:r>
              <a:rPr lang="en-US" altLang="zh-CN" sz="1400" dirty="0" smtClean="0">
                <a:solidFill>
                  <a:srgbClr val="000000"/>
                </a:solidFill>
              </a:rPr>
              <a:t>8</a:t>
            </a:r>
            <a:r>
              <a:rPr lang="zh-CN" altLang="en-US" sz="1400" dirty="0" smtClean="0">
                <a:solidFill>
                  <a:srgbClr val="000000"/>
                </a:solidFill>
              </a:rPr>
              <a:t>卷第</a:t>
            </a:r>
            <a:r>
              <a:rPr lang="en-US" altLang="zh-CN" sz="1400" dirty="0" smtClean="0">
                <a:solidFill>
                  <a:srgbClr val="000000"/>
                </a:solidFill>
              </a:rPr>
              <a:t>9</a:t>
            </a:r>
            <a:r>
              <a:rPr lang="zh-CN" altLang="en-US" sz="1400" dirty="0" smtClean="0">
                <a:solidFill>
                  <a:srgbClr val="000000"/>
                </a:solidFill>
              </a:rPr>
              <a:t>期</a:t>
            </a:r>
            <a:r>
              <a:rPr lang="en-US" altLang="zh-CN" sz="1400" dirty="0" smtClean="0">
                <a:solidFill>
                  <a:srgbClr val="000000"/>
                </a:solidFill>
              </a:rPr>
              <a:t>, 22-28, 2012. (</a:t>
            </a:r>
            <a:r>
              <a:rPr lang="en-US" altLang="zh-CN" sz="1400" dirty="0" smtClean="0">
                <a:solidFill>
                  <a:srgbClr val="FF0000"/>
                </a:solidFill>
              </a:rPr>
              <a:t>Invited</a:t>
            </a:r>
            <a:r>
              <a:rPr lang="en-US" altLang="zh-CN" sz="1400" dirty="0" smtClean="0">
                <a:solidFill>
                  <a:srgbClr val="000000"/>
                </a:solidFill>
              </a:rPr>
              <a:t>).</a:t>
            </a:r>
          </a:p>
          <a:p>
            <a:pPr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[12] </a:t>
            </a:r>
            <a:r>
              <a:rPr lang="en-US" altLang="zh-CN" sz="1400" b="1" dirty="0" err="1" smtClean="0">
                <a:solidFill>
                  <a:srgbClr val="000000"/>
                </a:solidFill>
              </a:rPr>
              <a:t>Shuai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 Ma</a:t>
            </a:r>
            <a:r>
              <a:rPr lang="en-US" altLang="zh-CN" sz="1400" dirty="0" smtClean="0">
                <a:solidFill>
                  <a:srgbClr val="000000"/>
                </a:solidFill>
              </a:rPr>
              <a:t>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Jia</a:t>
            </a:r>
            <a:r>
              <a:rPr lang="en-US" altLang="zh-CN" sz="1400" dirty="0" smtClean="0">
                <a:solidFill>
                  <a:srgbClr val="000000"/>
                </a:solidFill>
              </a:rPr>
              <a:t> Li,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Xudong</a:t>
            </a:r>
            <a:r>
              <a:rPr lang="en-US" altLang="zh-CN" sz="1400" dirty="0" smtClean="0">
                <a:solidFill>
                  <a:srgbClr val="000000"/>
                </a:solidFill>
              </a:rPr>
              <a:t> Liu, and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Jinpeng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Huai</a:t>
            </a:r>
            <a:r>
              <a:rPr lang="en-US" altLang="zh-CN" sz="1400" dirty="0" smtClean="0">
                <a:solidFill>
                  <a:srgbClr val="000000"/>
                </a:solidFill>
              </a:rPr>
              <a:t>, </a:t>
            </a:r>
            <a:r>
              <a:rPr lang="zh-CN" altLang="en-US" sz="1400" dirty="0" smtClean="0">
                <a:solidFill>
                  <a:srgbClr val="000000"/>
                </a:solidFill>
              </a:rPr>
              <a:t>图查询：社会计算时代的新型搜索</a:t>
            </a:r>
            <a:r>
              <a:rPr lang="en-US" altLang="zh-CN" sz="1400" dirty="0" smtClean="0">
                <a:solidFill>
                  <a:srgbClr val="000000"/>
                </a:solidFill>
              </a:rPr>
              <a:t>,《</a:t>
            </a:r>
            <a:r>
              <a:rPr lang="zh-CN" altLang="en-US" sz="1400" dirty="0" smtClean="0">
                <a:solidFill>
                  <a:srgbClr val="000000"/>
                </a:solidFill>
              </a:rPr>
              <a:t>中国计算机学会通讯</a:t>
            </a:r>
            <a:r>
              <a:rPr lang="en-US" altLang="zh-CN" sz="1400" dirty="0" smtClean="0">
                <a:solidFill>
                  <a:srgbClr val="000000"/>
                </a:solidFill>
              </a:rPr>
              <a:t>》</a:t>
            </a:r>
            <a:r>
              <a:rPr lang="zh-CN" altLang="en-US" sz="1400" dirty="0" smtClean="0">
                <a:solidFill>
                  <a:srgbClr val="000000"/>
                </a:solidFill>
              </a:rPr>
              <a:t>第</a:t>
            </a:r>
            <a:r>
              <a:rPr lang="en-US" altLang="zh-CN" sz="1400" dirty="0" smtClean="0">
                <a:solidFill>
                  <a:srgbClr val="000000"/>
                </a:solidFill>
              </a:rPr>
              <a:t>8</a:t>
            </a:r>
            <a:r>
              <a:rPr lang="zh-CN" altLang="en-US" sz="1400" dirty="0" smtClean="0">
                <a:solidFill>
                  <a:srgbClr val="000000"/>
                </a:solidFill>
              </a:rPr>
              <a:t>卷第</a:t>
            </a:r>
            <a:r>
              <a:rPr lang="en-US" altLang="zh-CN" sz="1400" dirty="0" smtClean="0">
                <a:solidFill>
                  <a:srgbClr val="000000"/>
                </a:solidFill>
              </a:rPr>
              <a:t>11</a:t>
            </a:r>
            <a:r>
              <a:rPr lang="zh-CN" altLang="en-US" sz="1400" dirty="0" smtClean="0">
                <a:solidFill>
                  <a:srgbClr val="000000"/>
                </a:solidFill>
              </a:rPr>
              <a:t>期</a:t>
            </a:r>
            <a:r>
              <a:rPr lang="en-US" altLang="zh-CN" sz="1400" dirty="0" smtClean="0">
                <a:solidFill>
                  <a:srgbClr val="000000"/>
                </a:solidFill>
              </a:rPr>
              <a:t>, 26-31, 2012. (</a:t>
            </a:r>
            <a:r>
              <a:rPr lang="en-US" altLang="zh-CN" sz="1400" dirty="0" smtClean="0">
                <a:solidFill>
                  <a:srgbClr val="FF0000"/>
                </a:solidFill>
              </a:rPr>
              <a:t>Invited</a:t>
            </a:r>
            <a:r>
              <a:rPr lang="en-US" altLang="zh-CN" sz="1400" dirty="0" smtClean="0">
                <a:solidFill>
                  <a:srgbClr val="000000"/>
                </a:solidFill>
              </a:rPr>
              <a:t>).</a:t>
            </a:r>
          </a:p>
          <a:p>
            <a:pPr>
              <a:buNone/>
            </a:pPr>
            <a:endParaRPr lang="en-US" altLang="zh-CN" sz="14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n-US" altLang="zh-CN" sz="1400" dirty="0" smtClean="0">
              <a:solidFill>
                <a:srgbClr val="000000"/>
              </a:solidFill>
            </a:endParaRPr>
          </a:p>
          <a:p>
            <a:pPr>
              <a:buNone/>
            </a:pPr>
            <a:endParaRPr lang="en-US" altLang="zh-CN" sz="1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References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[1]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Eytan</a:t>
            </a:r>
            <a:r>
              <a:rPr lang="en-US" altLang="zh-CN" sz="1400" dirty="0" smtClean="0">
                <a:solidFill>
                  <a:srgbClr val="000000"/>
                </a:solidFill>
              </a:rPr>
              <a:t> Adar and Christopher Re, Managing Uncertainty in Social Networks, IEEE Data Eng. Bull., pp.15-22, 30(2), 2007.</a:t>
            </a:r>
          </a:p>
          <a:p>
            <a:pPr lvl="0">
              <a:buNone/>
            </a:pPr>
            <a:r>
              <a:rPr lang="en-US" altLang="zh-CN" sz="1400" dirty="0" smtClean="0">
                <a:solidFill>
                  <a:srgbClr val="000000"/>
                </a:solidFill>
              </a:rPr>
              <a:t>[2]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Gueorgi</a:t>
            </a:r>
            <a:r>
              <a:rPr lang="en-US" altLang="zh-CN" sz="1400" dirty="0" smtClean="0">
                <a:solidFill>
                  <a:srgbClr val="000000"/>
                </a:solidFill>
              </a:rPr>
              <a:t> </a:t>
            </a:r>
            <a:r>
              <a:rPr lang="en-US" altLang="zh-CN" sz="1400" dirty="0" err="1" smtClean="0">
                <a:solidFill>
                  <a:srgbClr val="000000"/>
                </a:solidFill>
              </a:rPr>
              <a:t>Kossinets</a:t>
            </a:r>
            <a:r>
              <a:rPr lang="en-US" altLang="zh-CN" sz="1400" dirty="0" smtClean="0">
                <a:solidFill>
                  <a:srgbClr val="000000"/>
                </a:solidFill>
              </a:rPr>
              <a:t>, Effects of missing data in social networks. Social Networks 28:247-268, 2006.</a:t>
            </a:r>
          </a:p>
          <a:p>
            <a:pPr>
              <a:buNone/>
            </a:pPr>
            <a:r>
              <a:rPr lang="en-US" altLang="zh-CN" sz="1400" dirty="0" smtClean="0"/>
              <a:t>[3] Marko A. Rodriguez, Peter </a:t>
            </a:r>
            <a:r>
              <a:rPr lang="en-US" altLang="zh-CN" sz="1400" dirty="0" err="1" smtClean="0"/>
              <a:t>Neubauer</a:t>
            </a:r>
            <a:r>
              <a:rPr lang="en-US" altLang="zh-CN" sz="1400" dirty="0" smtClean="0"/>
              <a:t>: The Graph Traversal Pattern. Graph Data Management 2011: 29-46.</a:t>
            </a:r>
          </a:p>
          <a:p>
            <a:pPr>
              <a:buNone/>
            </a:pPr>
            <a:r>
              <a:rPr lang="en-US" altLang="zh-CN" sz="1400" dirty="0" smtClean="0"/>
              <a:t>[4] Chao Liu, Chen </a:t>
            </a:r>
            <a:r>
              <a:rPr lang="en-US" altLang="zh-CN" sz="1400" dirty="0" err="1" smtClean="0"/>
              <a:t>Chen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Jiawei</a:t>
            </a:r>
            <a:r>
              <a:rPr lang="en-US" altLang="zh-CN" sz="1400" dirty="0" smtClean="0"/>
              <a:t> Han and Philip S. Yu, GPLAG: detection of software plagiarism by program dependence graph analysis. KDD 2006.</a:t>
            </a:r>
          </a:p>
          <a:p>
            <a:pPr>
              <a:buNone/>
            </a:pPr>
            <a:r>
              <a:rPr lang="en-US" altLang="zh-CN" sz="1400" dirty="0" smtClean="0"/>
              <a:t>[5] J. </a:t>
            </a:r>
            <a:r>
              <a:rPr lang="en-US" altLang="zh-CN" sz="1400" dirty="0" err="1" smtClean="0"/>
              <a:t>Ferrante</a:t>
            </a:r>
            <a:r>
              <a:rPr lang="en-US" altLang="zh-CN" sz="1400" dirty="0" smtClean="0"/>
              <a:t>, K. J. </a:t>
            </a:r>
            <a:r>
              <a:rPr lang="en-US" altLang="zh-CN" sz="1400" dirty="0" err="1" smtClean="0"/>
              <a:t>Ottenstein</a:t>
            </a:r>
            <a:r>
              <a:rPr lang="en-US" altLang="zh-CN" sz="1400" dirty="0" smtClean="0"/>
              <a:t>, and J. D. Warren. The program dependence graph and its use in optimization. ACM Trans. Program. Lang. Syst., 9(3):319–349, 1987.</a:t>
            </a:r>
          </a:p>
          <a:p>
            <a:pPr>
              <a:buNone/>
            </a:pPr>
            <a:r>
              <a:rPr lang="en-US" altLang="zh-CN" sz="1400" dirty="0" smtClean="0"/>
              <a:t>[6]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Ma, Yang Cao,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and </a:t>
            </a:r>
            <a:r>
              <a:rPr lang="en-US" altLang="zh-CN" sz="1400" dirty="0" err="1" smtClean="0"/>
              <a:t>Tianyu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Wo</a:t>
            </a:r>
            <a:r>
              <a:rPr lang="en-US" altLang="zh-CN" sz="1400" dirty="0" smtClean="0"/>
              <a:t>, Distributed Graph Pattern Matching, WWW 2012.</a:t>
            </a:r>
          </a:p>
          <a:p>
            <a:pPr>
              <a:buNone/>
            </a:pPr>
            <a:r>
              <a:rPr lang="en-US" altLang="zh-CN" sz="1400" dirty="0" smtClean="0"/>
              <a:t>[7] Rice, M. and </a:t>
            </a:r>
            <a:r>
              <a:rPr lang="en-US" altLang="zh-CN" sz="1400" dirty="0" err="1" smtClean="0"/>
              <a:t>Tsotras</a:t>
            </a:r>
            <a:r>
              <a:rPr lang="en-US" altLang="zh-CN" sz="1400" dirty="0" smtClean="0"/>
              <a:t>, V.J., Graph indexing of road networks for shortest path queries with label </a:t>
            </a:r>
            <a:r>
              <a:rPr lang="en-US" altLang="zh-CN" sz="1400" dirty="0" err="1" smtClean="0"/>
              <a:t>restrictions,VLDB</a:t>
            </a:r>
            <a:r>
              <a:rPr lang="en-US" altLang="zh-CN" sz="1400" dirty="0" smtClean="0"/>
              <a:t> 2010.</a:t>
            </a:r>
          </a:p>
          <a:p>
            <a:pPr>
              <a:buNone/>
            </a:pPr>
            <a:r>
              <a:rPr lang="en-US" altLang="zh-CN" sz="1400" dirty="0" smtClean="0"/>
              <a:t>[8] David A. Bader and </a:t>
            </a:r>
            <a:r>
              <a:rPr lang="en-US" altLang="zh-CN" sz="1400" dirty="0" err="1" smtClean="0"/>
              <a:t>Kamesh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Madduri</a:t>
            </a:r>
            <a:r>
              <a:rPr lang="en-US" altLang="zh-CN" sz="1400" dirty="0" smtClean="0"/>
              <a:t>, A graph-theoretic analysis of the human protein-interaction network using </a:t>
            </a:r>
            <a:r>
              <a:rPr lang="en-US" altLang="zh-CN" sz="1400" dirty="0" err="1" smtClean="0"/>
              <a:t>multicore</a:t>
            </a:r>
            <a:r>
              <a:rPr lang="en-US" altLang="zh-CN" sz="1400" dirty="0" smtClean="0"/>
              <a:t> parallel algorithms. Parallel Computing 2008.</a:t>
            </a:r>
          </a:p>
          <a:p>
            <a:pPr>
              <a:buNone/>
            </a:pPr>
            <a:r>
              <a:rPr lang="en-US" altLang="zh-CN" sz="1400" dirty="0" smtClean="0"/>
              <a:t>[9] Daniel </a:t>
            </a:r>
            <a:r>
              <a:rPr lang="en-US" altLang="zh-CN" sz="1400" dirty="0" err="1" smtClean="0"/>
              <a:t>Peng</a:t>
            </a:r>
            <a:r>
              <a:rPr lang="en-US" altLang="zh-CN" sz="1400" dirty="0" smtClean="0"/>
              <a:t>, Frank </a:t>
            </a:r>
            <a:r>
              <a:rPr lang="en-US" altLang="zh-CN" sz="1400" dirty="0" err="1" smtClean="0"/>
              <a:t>Dabek</a:t>
            </a:r>
            <a:r>
              <a:rPr lang="en-US" altLang="zh-CN" sz="1400" dirty="0" smtClean="0"/>
              <a:t>: Large-scale Incremental Processing Using Distributed Transactions and Notifications. OSDI 2010.</a:t>
            </a:r>
          </a:p>
          <a:p>
            <a:pPr>
              <a:buNone/>
            </a:pPr>
            <a:r>
              <a:rPr lang="en-US" altLang="zh-CN" sz="1400" dirty="0" smtClean="0"/>
              <a:t>[10] C. C.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 and H. Wang. Managing and Mining Graph Data. Springer, 2010.</a:t>
            </a:r>
          </a:p>
          <a:p>
            <a:pPr>
              <a:buNone/>
            </a:pPr>
            <a:r>
              <a:rPr lang="en-US" altLang="zh-CN" sz="1400" dirty="0" smtClean="0">
                <a:latin typeface="CMR8"/>
              </a:rPr>
              <a:t>[11] </a:t>
            </a:r>
            <a:r>
              <a:rPr lang="en-US" altLang="zh-CN" sz="1400" dirty="0" err="1" smtClean="0">
                <a:latin typeface="CMR8"/>
              </a:rPr>
              <a:t>Metis</a:t>
            </a:r>
            <a:r>
              <a:rPr lang="en-US" altLang="zh-CN" sz="1400" dirty="0" smtClean="0">
                <a:latin typeface="CMR8"/>
              </a:rPr>
              <a:t>. </a:t>
            </a:r>
            <a:r>
              <a:rPr lang="en-US" altLang="zh-CN" sz="1400" i="1" dirty="0" smtClean="0">
                <a:latin typeface="CMSL8"/>
              </a:rPr>
              <a:t>http://glaros.dtc.umn.edu/gkhome/views/metis</a:t>
            </a:r>
            <a:r>
              <a:rPr lang="en-US" altLang="zh-CN" sz="1400" i="1" dirty="0" smtClean="0">
                <a:latin typeface="CMR8"/>
              </a:rPr>
              <a:t>.</a:t>
            </a:r>
            <a:endParaRPr lang="en-US" altLang="zh-CN" sz="1800" i="1" dirty="0" smtClean="0">
              <a:latin typeface="CMR8"/>
            </a:endParaRPr>
          </a:p>
          <a:p>
            <a:pPr>
              <a:buNone/>
            </a:pPr>
            <a:endParaRPr lang="en-US" altLang="zh-CN" sz="1400" dirty="0" smtClean="0"/>
          </a:p>
          <a:p>
            <a:pPr>
              <a:buNone/>
            </a:pPr>
            <a:endParaRPr lang="en-US" altLang="zh-CN" sz="1400" dirty="0" smtClean="0"/>
          </a:p>
          <a:p>
            <a:pPr>
              <a:buNone/>
            </a:pPr>
            <a:endParaRPr lang="en-US" altLang="zh-CN" sz="1400" dirty="0" smtClean="0"/>
          </a:p>
          <a:p>
            <a:pPr lvl="0">
              <a:buNone/>
            </a:pPr>
            <a:endParaRPr lang="en-US" altLang="zh-CN" sz="1400" dirty="0" smtClean="0">
              <a:solidFill>
                <a:srgbClr val="000000"/>
              </a:solidFill>
            </a:endParaRPr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Brief Bio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85720" y="1000108"/>
            <a:ext cx="8678768" cy="5429288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0099"/>
                </a:solidFill>
              </a:rPr>
              <a:t>Dr. </a:t>
            </a:r>
            <a:r>
              <a:rPr lang="en-US" altLang="zh-CN" dirty="0" err="1" smtClean="0">
                <a:solidFill>
                  <a:srgbClr val="000099"/>
                </a:solidFill>
              </a:rPr>
              <a:t>Shuai</a:t>
            </a:r>
            <a:r>
              <a:rPr lang="en-US" altLang="zh-CN" dirty="0" smtClean="0">
                <a:solidFill>
                  <a:srgbClr val="000099"/>
                </a:solidFill>
              </a:rPr>
              <a:t> Ma</a:t>
            </a:r>
          </a:p>
          <a:p>
            <a:pPr lvl="1"/>
            <a:r>
              <a:rPr lang="en-US" altLang="zh-CN" dirty="0" smtClean="0"/>
              <a:t>PhDs (</a:t>
            </a:r>
            <a:r>
              <a:rPr lang="en-US" altLang="zh-CN" sz="2000" dirty="0" smtClean="0"/>
              <a:t>Peking University 2004 and Edinburgh University 2010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smtClean="0"/>
              <a:t>Bell Labs, USA (Summer Consultant/Intern)</a:t>
            </a:r>
          </a:p>
          <a:p>
            <a:pPr lvl="1"/>
            <a:r>
              <a:rPr lang="en-US" altLang="zh-CN" dirty="0" smtClean="0"/>
              <a:t>Edinburgh University, UK (Post Doc)</a:t>
            </a:r>
          </a:p>
          <a:p>
            <a:pPr lvl="1"/>
            <a:r>
              <a:rPr lang="en-US" altLang="zh-CN" dirty="0" smtClean="0"/>
              <a:t>Microsoft Research Asia (Visiting Researcher)</a:t>
            </a:r>
          </a:p>
          <a:p>
            <a:pPr lvl="1"/>
            <a:r>
              <a:rPr lang="en-US" altLang="zh-CN" dirty="0" smtClean="0"/>
              <a:t>From 2011 </a:t>
            </a:r>
            <a:r>
              <a:rPr lang="en-US" altLang="zh-CN" dirty="0" err="1" smtClean="0"/>
              <a:t>Beihang</a:t>
            </a:r>
            <a:r>
              <a:rPr lang="en-US" altLang="zh-CN" dirty="0" smtClean="0"/>
              <a:t> University (Full Professor)</a:t>
            </a:r>
          </a:p>
          <a:p>
            <a:pPr lvl="1"/>
            <a:endParaRPr lang="en-US" altLang="zh-CN" dirty="0" smtClean="0"/>
          </a:p>
        </p:txBody>
      </p:sp>
      <p:sp>
        <p:nvSpPr>
          <p:cNvPr id="4" name="内容占位符 2"/>
          <p:cNvSpPr txBox="1">
            <a:spLocks/>
          </p:cNvSpPr>
          <p:nvPr/>
        </p:nvSpPr>
        <p:spPr bwMode="auto">
          <a:xfrm>
            <a:off x="959768" y="4077072"/>
            <a:ext cx="507893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Homepage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Email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Address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:   Room 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		    New Main Building,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                 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Beihang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 University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5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60368" y="4149080"/>
            <a:ext cx="1524000" cy="1990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95536" y="2780928"/>
            <a:ext cx="850112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95536" y="2636912"/>
            <a:ext cx="8358246" cy="79690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Big Data is a Big Deal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988840"/>
            <a:ext cx="5040560" cy="378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 smtClean="0">
                <a:solidFill>
                  <a:srgbClr val="C00000"/>
                </a:solidFill>
              </a:rPr>
              <a:t>What is Big Data?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36712"/>
            <a:ext cx="8501122" cy="1224136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Big Data </a:t>
            </a:r>
            <a:r>
              <a:rPr lang="en-US" altLang="zh-CN" sz="2400" b="1" dirty="0" smtClean="0"/>
              <a:t>refers to datasets that grow so large that it is difficult to capture, store, manage, share, analyze and visualize with those traditional (database) software tools</a:t>
            </a:r>
          </a:p>
          <a:p>
            <a:pPr lvl="1"/>
            <a:r>
              <a:rPr lang="en-US" altLang="zh-CN" sz="1600" b="1" dirty="0" smtClean="0">
                <a:solidFill>
                  <a:srgbClr val="000099"/>
                </a:solidFill>
              </a:rPr>
              <a:t>Wikipedia </a:t>
            </a:r>
            <a:endParaRPr lang="zh-CN" altLang="en-US" sz="1600" dirty="0">
              <a:solidFill>
                <a:srgbClr val="000099"/>
              </a:solidFill>
            </a:endParaRPr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 bwMode="auto">
          <a:xfrm>
            <a:off x="251520" y="5976664"/>
            <a:ext cx="8712968" cy="836712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en-US" altLang="zh-CN" sz="2000" dirty="0" smtClean="0">
                <a:solidFill>
                  <a:srgbClr val="000000"/>
                </a:solidFill>
                <a:latin typeface="Arial"/>
                <a:ea typeface="黑体"/>
              </a:rPr>
              <a:t>“Big data” becomes 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ea typeface="黑体"/>
              </a:rPr>
              <a:t>a buzz word</a:t>
            </a:r>
            <a:r>
              <a:rPr lang="en-US" altLang="zh-CN" sz="2000" dirty="0" smtClean="0">
                <a:solidFill>
                  <a:srgbClr val="000000"/>
                </a:solidFill>
                <a:latin typeface="Arial"/>
                <a:ea typeface="黑体"/>
              </a:rPr>
              <a:t>, and the focus of both industrial and academic communities!</a:t>
            </a:r>
            <a:endParaRPr lang="zh-CN" altLang="en-US" sz="2000" dirty="0" smtClean="0">
              <a:solidFill>
                <a:srgbClr val="000000"/>
              </a:solidFill>
              <a:latin typeface="Arial"/>
              <a:ea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 smtClean="0">
                <a:solidFill>
                  <a:srgbClr val="C00000"/>
                </a:solidFill>
                <a:latin typeface="+mn-lt"/>
              </a:rPr>
              <a:t>Human</a:t>
            </a:r>
            <a:r>
              <a:rPr lang="zh-CN" altLang="en-US" sz="4000" b="1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4000" b="1" dirty="0" smtClean="0">
                <a:solidFill>
                  <a:srgbClr val="C00000"/>
                </a:solidFill>
                <a:latin typeface="+mn-lt"/>
              </a:rPr>
              <a:t>vs. Computer</a:t>
            </a:r>
            <a:r>
              <a:rPr lang="zh-CN" altLang="en-US" sz="4000" b="1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4000" b="1" dirty="0" smtClean="0">
                <a:solidFill>
                  <a:srgbClr val="C00000"/>
                </a:solidFill>
                <a:latin typeface="+mn-lt"/>
              </a:rPr>
              <a:t>+ Big Data</a:t>
            </a:r>
            <a:endParaRPr lang="zh-CN" altLang="en-US" sz="4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IBM  “Watson” system challenges humans at </a:t>
            </a:r>
            <a:r>
              <a:rPr lang="en-US" altLang="zh-CN" sz="2400" dirty="0" smtClean="0">
                <a:solidFill>
                  <a:srgbClr val="C00000"/>
                </a:solidFill>
              </a:rPr>
              <a:t>Jeopardy</a:t>
            </a:r>
            <a:r>
              <a:rPr lang="en-US" altLang="zh-CN" sz="2400" dirty="0" smtClean="0"/>
              <a:t>!</a:t>
            </a:r>
          </a:p>
          <a:p>
            <a:pPr lvl="1"/>
            <a:r>
              <a:rPr lang="en-US" altLang="zh-CN" sz="2000" dirty="0" smtClean="0"/>
              <a:t>In </a:t>
            </a:r>
            <a:r>
              <a:rPr kumimoji="1" lang="en-US" altLang="zh-CN" sz="2000" dirty="0" smtClean="0"/>
              <a:t>2011, </a:t>
            </a:r>
            <a:r>
              <a:rPr lang="en-US" altLang="zh-CN" sz="2000" dirty="0" smtClean="0"/>
              <a:t>Watson beat former winners Brad </a:t>
            </a:r>
            <a:r>
              <a:rPr lang="en-US" altLang="zh-CN" sz="2000" dirty="0" err="1" smtClean="0"/>
              <a:t>Rutter</a:t>
            </a:r>
            <a:r>
              <a:rPr lang="en-US" altLang="zh-CN" sz="2000" dirty="0" smtClean="0"/>
              <a:t> and Ken Jennings. Watson received the </a:t>
            </a:r>
            <a:r>
              <a:rPr lang="en-US" altLang="zh-CN" sz="2000" dirty="0" smtClean="0">
                <a:solidFill>
                  <a:srgbClr val="000099"/>
                </a:solidFill>
              </a:rPr>
              <a:t>first prize </a:t>
            </a:r>
            <a:r>
              <a:rPr lang="en-US" altLang="zh-CN" sz="2000" dirty="0" smtClean="0"/>
              <a:t>of $1 million.</a:t>
            </a:r>
            <a:endParaRPr kumimoji="1" lang="en-US" altLang="zh-CN" sz="2000" dirty="0" smtClean="0"/>
          </a:p>
          <a:p>
            <a:pPr lvl="1"/>
            <a:r>
              <a:rPr lang="en-US" altLang="zh-CN" sz="2000" dirty="0" smtClean="0"/>
              <a:t>Compared with “Deep Blue”, </a:t>
            </a:r>
            <a:r>
              <a:rPr lang="zh-CN" altLang="zh-CN" sz="2000" dirty="0" smtClean="0"/>
              <a:t>“</a:t>
            </a:r>
            <a:r>
              <a:rPr lang="en-US" altLang="zh-CN" sz="2000" dirty="0" smtClean="0"/>
              <a:t>“Watson” is equipped with </a:t>
            </a:r>
            <a:r>
              <a:rPr lang="en-US" altLang="zh-CN" sz="2000" dirty="0" smtClean="0">
                <a:solidFill>
                  <a:srgbClr val="000099"/>
                </a:solidFill>
              </a:rPr>
              <a:t>Big Data</a:t>
            </a:r>
            <a:r>
              <a:rPr lang="en-US" altLang="zh-CN" sz="2000" dirty="0" smtClean="0"/>
              <a:t>!</a:t>
            </a:r>
            <a:endParaRPr lang="zh-CN" altLang="zh-CN" sz="2000" dirty="0"/>
          </a:p>
        </p:txBody>
      </p:sp>
      <p:pic>
        <p:nvPicPr>
          <p:cNvPr id="4" name="图片 3" descr="Watson_Jeopard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2780928"/>
            <a:ext cx="613559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1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606760" cy="796908"/>
          </a:xfrm>
        </p:spPr>
        <p:txBody>
          <a:bodyPr/>
          <a:lstStyle/>
          <a:p>
            <a:r>
              <a:rPr lang="en-US" altLang="zh-CN" sz="4000" b="1" dirty="0" smtClean="0">
                <a:solidFill>
                  <a:srgbClr val="C00000"/>
                </a:solidFill>
              </a:rPr>
              <a:t>More Data Beats Better Algorithms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658" y="1047328"/>
            <a:ext cx="75247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551163"/>
            <a:ext cx="7939127" cy="454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288032" y="116632"/>
            <a:ext cx="8892480" cy="1300964"/>
          </a:xfrm>
          <a:prstGeom prst="rect">
            <a:avLst/>
          </a:prstGeom>
        </p:spPr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Kepler's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Third Law of Planetary Motion</a:t>
            </a:r>
          </a:p>
          <a:p>
            <a:pPr marL="457200" indent="-457200" eaLnBrk="0" hangingPunct="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+mn-lt"/>
                <a:ea typeface="黑体" pitchFamily="2" charset="-122"/>
              </a:rPr>
              <a:t>The 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square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the orbital period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a planet is </a:t>
            </a:r>
            <a:r>
              <a:rPr lang="en-US" altLang="zh-CN" sz="2000" dirty="0" smtClean="0">
                <a:solidFill>
                  <a:srgbClr val="FF0000"/>
                </a:solidFill>
                <a:latin typeface="+mn-lt"/>
                <a:ea typeface="黑体" pitchFamily="2" charset="-122"/>
              </a:rPr>
              <a:t>directly proportional to 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the 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cube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the semi-major axis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its orbit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929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6409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C00000"/>
                </a:solidFill>
              </a:rPr>
              <a:t>Challenges and Opportunities with Big Data</a:t>
            </a:r>
          </a:p>
          <a:p>
            <a:pPr>
              <a:spcBef>
                <a:spcPts val="1200"/>
              </a:spcBef>
            </a:pPr>
            <a:r>
              <a:rPr lang="en-US" altLang="zh-CN" sz="2000" dirty="0" smtClean="0">
                <a:ea typeface="黑体" pitchFamily="49" charset="-122"/>
                <a:sym typeface="Wingdings" pitchFamily="2" charset="2"/>
              </a:rPr>
              <a:t>- A community white paper developed by leading researchers across US</a:t>
            </a:r>
            <a:endParaRPr lang="zh-CN" altLang="en-US" sz="2000" dirty="0" smtClean="0">
              <a:ea typeface="黑体" pitchFamily="49" charset="-122"/>
              <a:sym typeface="Wingdings" pitchFamily="2" charset="2"/>
            </a:endParaRPr>
          </a:p>
          <a:p>
            <a:endParaRPr lang="zh-CN" altLang="en-US" sz="2800" b="1" dirty="0">
              <a:solidFill>
                <a:srgbClr val="00009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1708353"/>
            <a:ext cx="4032448" cy="280076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 err="1" smtClean="0"/>
              <a:t>Divyakant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Agrawal</a:t>
            </a:r>
            <a:r>
              <a:rPr lang="en-US" altLang="zh-CN" sz="1600" dirty="0" smtClean="0"/>
              <a:t>, UC Santa Barbara </a:t>
            </a:r>
          </a:p>
          <a:p>
            <a:r>
              <a:rPr lang="en-US" altLang="zh-CN" sz="1600" dirty="0" smtClean="0"/>
              <a:t>Philip Bernstein, Microsoft </a:t>
            </a:r>
          </a:p>
          <a:p>
            <a:r>
              <a:rPr lang="en-US" altLang="zh-CN" sz="1600" dirty="0" smtClean="0"/>
              <a:t>Elisa </a:t>
            </a:r>
            <a:r>
              <a:rPr lang="en-US" altLang="zh-CN" sz="1600" dirty="0" err="1" smtClean="0"/>
              <a:t>Bertino</a:t>
            </a:r>
            <a:r>
              <a:rPr lang="en-US" altLang="zh-CN" sz="1600" dirty="0" smtClean="0"/>
              <a:t>, Purdue Univ. </a:t>
            </a:r>
          </a:p>
          <a:p>
            <a:r>
              <a:rPr lang="en-US" altLang="zh-CN" sz="1600" dirty="0" smtClean="0"/>
              <a:t>Susan Davidson, Univ. of Pennsylvania </a:t>
            </a:r>
          </a:p>
          <a:p>
            <a:r>
              <a:rPr lang="en-US" altLang="zh-CN" sz="1600" dirty="0" err="1" smtClean="0"/>
              <a:t>Umeshwar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Dayal</a:t>
            </a:r>
            <a:r>
              <a:rPr lang="en-US" altLang="zh-CN" sz="1600" dirty="0" smtClean="0"/>
              <a:t>, HP </a:t>
            </a:r>
          </a:p>
          <a:p>
            <a:r>
              <a:rPr lang="en-US" altLang="zh-CN" sz="1600" dirty="0" smtClean="0"/>
              <a:t>Michael Franklin, UC Berkeley </a:t>
            </a:r>
          </a:p>
          <a:p>
            <a:r>
              <a:rPr lang="en-US" altLang="zh-CN" sz="1600" dirty="0" smtClean="0"/>
              <a:t>Johannes </a:t>
            </a:r>
            <a:r>
              <a:rPr lang="en-US" altLang="zh-CN" sz="1600" dirty="0" err="1" smtClean="0"/>
              <a:t>Gehrke</a:t>
            </a:r>
            <a:r>
              <a:rPr lang="en-US" altLang="zh-CN" sz="1600" dirty="0" smtClean="0"/>
              <a:t>, Cornell Univ. </a:t>
            </a:r>
          </a:p>
          <a:p>
            <a:r>
              <a:rPr lang="en-US" altLang="zh-CN" sz="1600" dirty="0" smtClean="0"/>
              <a:t>Laura Haas, IBM </a:t>
            </a:r>
          </a:p>
          <a:p>
            <a:r>
              <a:rPr lang="en-US" altLang="zh-CN" sz="1600" dirty="0" err="1" smtClean="0"/>
              <a:t>Alon</a:t>
            </a:r>
            <a:r>
              <a:rPr lang="en-US" altLang="zh-CN" sz="1600" dirty="0" smtClean="0"/>
              <a:t> Halevy, Google </a:t>
            </a:r>
          </a:p>
          <a:p>
            <a:r>
              <a:rPr lang="en-US" altLang="zh-CN" sz="1600" dirty="0" err="1" smtClean="0"/>
              <a:t>Jiawei</a:t>
            </a:r>
            <a:r>
              <a:rPr lang="en-US" altLang="zh-CN" sz="1600" dirty="0" smtClean="0"/>
              <a:t> Han, UIUC</a:t>
            </a:r>
          </a:p>
          <a:p>
            <a:r>
              <a:rPr lang="en-US" altLang="zh-CN" sz="1600" dirty="0" err="1" smtClean="0"/>
              <a:t>Alexandros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Labrinidis</a:t>
            </a:r>
            <a:r>
              <a:rPr lang="en-US" altLang="zh-CN" sz="1600" dirty="0" smtClean="0"/>
              <a:t>, Univ. of Pittsburgh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1972920"/>
            <a:ext cx="4320480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/>
              <a:t>Sam Madden, MIT </a:t>
            </a:r>
          </a:p>
          <a:p>
            <a:r>
              <a:rPr lang="en-US" altLang="zh-CN" sz="1600" dirty="0" err="1" smtClean="0"/>
              <a:t>Yannis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Papakonstantinou</a:t>
            </a:r>
            <a:r>
              <a:rPr lang="en-US" altLang="zh-CN" sz="1600" dirty="0" smtClean="0"/>
              <a:t>, UC San Diego </a:t>
            </a:r>
          </a:p>
          <a:p>
            <a:r>
              <a:rPr lang="en-US" altLang="zh-CN" sz="1600" dirty="0" err="1" smtClean="0"/>
              <a:t>Jignesh</a:t>
            </a:r>
            <a:r>
              <a:rPr lang="en-US" altLang="zh-CN" sz="1600" dirty="0" smtClean="0"/>
              <a:t> M. Patel, Univ. of Wisconsin </a:t>
            </a:r>
          </a:p>
          <a:p>
            <a:r>
              <a:rPr lang="en-US" altLang="zh-CN" sz="1600" dirty="0" err="1" smtClean="0"/>
              <a:t>Raghu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Ramakrishnan</a:t>
            </a:r>
            <a:r>
              <a:rPr lang="en-US" altLang="zh-CN" sz="1600" dirty="0" smtClean="0"/>
              <a:t>, Yahoo! </a:t>
            </a:r>
          </a:p>
          <a:p>
            <a:r>
              <a:rPr lang="en-US" altLang="zh-CN" sz="1600" dirty="0" smtClean="0"/>
              <a:t>Kenneth Ross, Columbia Univ. </a:t>
            </a:r>
          </a:p>
          <a:p>
            <a:r>
              <a:rPr lang="en-US" altLang="zh-CN" sz="1600" dirty="0" smtClean="0"/>
              <a:t>Cyrus </a:t>
            </a:r>
            <a:r>
              <a:rPr lang="en-US" altLang="zh-CN" sz="1600" dirty="0" err="1" smtClean="0"/>
              <a:t>Shahabi</a:t>
            </a:r>
            <a:r>
              <a:rPr lang="en-US" altLang="zh-CN" sz="1600" dirty="0" smtClean="0"/>
              <a:t>, Univ. of Southern California </a:t>
            </a:r>
          </a:p>
          <a:p>
            <a:r>
              <a:rPr lang="en-US" altLang="zh-CN" sz="1600" dirty="0" smtClean="0"/>
              <a:t>Dan </a:t>
            </a:r>
            <a:r>
              <a:rPr lang="en-US" altLang="zh-CN" sz="1600" dirty="0" err="1" smtClean="0"/>
              <a:t>Suciu</a:t>
            </a:r>
            <a:r>
              <a:rPr lang="en-US" altLang="zh-CN" sz="1600" dirty="0" smtClean="0"/>
              <a:t>, Univ. of Washington </a:t>
            </a:r>
          </a:p>
          <a:p>
            <a:r>
              <a:rPr lang="en-US" altLang="zh-CN" sz="1600" dirty="0" err="1" smtClean="0"/>
              <a:t>Shiv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Vaithyanathan</a:t>
            </a:r>
            <a:r>
              <a:rPr lang="en-US" altLang="zh-CN" sz="1600" dirty="0" smtClean="0"/>
              <a:t>, IBM </a:t>
            </a:r>
          </a:p>
          <a:p>
            <a:r>
              <a:rPr lang="en-US" altLang="zh-CN" sz="1600" dirty="0" smtClean="0"/>
              <a:t>Jennifer </a:t>
            </a:r>
            <a:r>
              <a:rPr lang="en-US" altLang="zh-CN" sz="1600" dirty="0" err="1" smtClean="0"/>
              <a:t>Widom</a:t>
            </a:r>
            <a:r>
              <a:rPr lang="en-US" altLang="zh-CN" sz="1600" dirty="0" smtClean="0"/>
              <a:t>, Stanford </a:t>
            </a:r>
            <a:r>
              <a:rPr lang="en-US" altLang="zh-CN" sz="1600" dirty="0" err="1" smtClean="0"/>
              <a:t>Univ</a:t>
            </a:r>
            <a:endParaRPr lang="en-US" altLang="zh-CN" sz="1600" dirty="0" smtClean="0"/>
          </a:p>
        </p:txBody>
      </p:sp>
      <p:sp>
        <p:nvSpPr>
          <p:cNvPr id="7" name="Rectangle 14"/>
          <p:cNvSpPr txBox="1">
            <a:spLocks noChangeArrowheads="1"/>
          </p:cNvSpPr>
          <p:nvPr/>
        </p:nvSpPr>
        <p:spPr bwMode="auto">
          <a:xfrm>
            <a:off x="323528" y="5373216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ea typeface="黑体" pitchFamily="49" charset="-122"/>
                <a:sym typeface="Wingdings" pitchFamily="2" charset="2"/>
              </a:rPr>
              <a:t>A result of conversation lasted about 3 months (Nov. 2011 ~ Feb. 2012)</a:t>
            </a:r>
            <a:endParaRPr lang="zh-CN" altLang="en-US" sz="2000" dirty="0">
              <a:ea typeface="黑体" pitchFamily="49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28073</TotalTime>
  <Words>2102</Words>
  <Application>Microsoft Office PowerPoint</Application>
  <PresentationFormat>全屏显示(4:3)</PresentationFormat>
  <Paragraphs>305</Paragraphs>
  <Slides>39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默认设计模板</vt:lpstr>
      <vt:lpstr>幻灯片 1</vt:lpstr>
      <vt:lpstr>973 Grant on Big Data at Beihang</vt:lpstr>
      <vt:lpstr>RCBD at Beihang</vt:lpstr>
      <vt:lpstr>幻灯片 4</vt:lpstr>
      <vt:lpstr>What is Big Data?</vt:lpstr>
      <vt:lpstr>Human vs. Computer + Big Data</vt:lpstr>
      <vt:lpstr>More Data Beats Better Algorithms</vt:lpstr>
      <vt:lpstr>幻灯片 8</vt:lpstr>
      <vt:lpstr>幻灯片 9</vt:lpstr>
      <vt:lpstr>幻灯片 10</vt:lpstr>
      <vt:lpstr>幻灯片 11</vt:lpstr>
      <vt:lpstr>Industries’ Interests</vt:lpstr>
      <vt:lpstr>Big Data Techniques</vt:lpstr>
      <vt:lpstr>Big Data Techniques</vt:lpstr>
      <vt:lpstr>幻灯片 15</vt:lpstr>
      <vt:lpstr>Social Networks are the New Media</vt:lpstr>
      <vt:lpstr>Social Networks are “Big Data”</vt:lpstr>
      <vt:lpstr>Social Networks are Big Graphs</vt:lpstr>
      <vt:lpstr>幻灯片 19</vt:lpstr>
      <vt:lpstr>The Need for a Social Search Engine</vt:lpstr>
      <vt:lpstr>Graph Search vs. RDBMS[3]</vt:lpstr>
      <vt:lpstr>Graph Search vs. RDBMS[3]</vt:lpstr>
      <vt:lpstr>Social Search vs. Web Search</vt:lpstr>
      <vt:lpstr>Academia's Research Interests</vt:lpstr>
      <vt:lpstr>幻灯片 25</vt:lpstr>
      <vt:lpstr>Application Scenarios</vt:lpstr>
      <vt:lpstr>Application Scenarios</vt:lpstr>
      <vt:lpstr>Application Scenarios</vt:lpstr>
      <vt:lpstr>Challenges &amp; Related Techniques</vt:lpstr>
      <vt:lpstr>Challenges</vt:lpstr>
      <vt:lpstr>Distributed Processing</vt:lpstr>
      <vt:lpstr>Distributed Processing</vt:lpstr>
      <vt:lpstr>Incremental Techniques</vt:lpstr>
      <vt:lpstr>Data Preprocessing</vt:lpstr>
      <vt:lpstr>Data Preprocessing</vt:lpstr>
      <vt:lpstr>Related Publications</vt:lpstr>
      <vt:lpstr>References</vt:lpstr>
      <vt:lpstr>Brief Bio</vt:lpstr>
      <vt:lpstr>幻灯片 39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2014CB340304</cp:lastModifiedBy>
  <cp:revision>3141</cp:revision>
  <dcterms:created xsi:type="dcterms:W3CDTF">2010-07-14T15:56:11Z</dcterms:created>
  <dcterms:modified xsi:type="dcterms:W3CDTF">2013-12-21T02:06:31Z</dcterms:modified>
</cp:coreProperties>
</file>